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9" r:id="rId2"/>
    <p:sldId id="370" r:id="rId3"/>
    <p:sldId id="367" r:id="rId4"/>
    <p:sldId id="366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DE2C"/>
    <a:srgbClr val="ED6F6C"/>
    <a:srgbClr val="EEEEEE"/>
    <a:srgbClr val="EE6F6A"/>
    <a:srgbClr val="10949C"/>
    <a:srgbClr val="0E969C"/>
    <a:srgbClr val="9CF2F6"/>
    <a:srgbClr val="FAD3D2"/>
    <a:srgbClr val="FAD9D7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814" autoAdjust="0"/>
    <p:restoredTop sz="94660"/>
  </p:normalViewPr>
  <p:slideViewPr>
    <p:cSldViewPr snapToGrid="0">
      <p:cViewPr varScale="1">
        <p:scale>
          <a:sx n="87" d="100"/>
          <a:sy n="87" d="100"/>
        </p:scale>
        <p:origin x="83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E0A83A-3B4F-4B1B-8028-956830F7B3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9259E38-D6F1-4882-AD4B-705116B62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F3F490-7710-46D7-A55D-D5C09564E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6A0F-64B9-46E6-9476-56DF2B7D38F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B4304D-10EE-413D-9555-EF3AF7A20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981408-A28A-44E5-A9A6-03EDB99D1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0711-3113-4FF3-A6C1-85763BBDCA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89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CC1EDC-9B88-4526-A78A-76F4A14DE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7A13F2-3105-40BC-BF22-6638E1AE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85800" indent="-228600">
              <a:buFont typeface="游ゴシック" panose="020B0400000000000000" pitchFamily="50" charset="-128"/>
              <a:buChar char="‒"/>
              <a:defRPr/>
            </a:lvl2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CBAD5F-68AB-4726-A301-FB4136F4B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6A0F-64B9-46E6-9476-56DF2B7D38F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1EE0DD-673F-4E0D-B6F9-A8863278A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5A52557-DEBA-446A-857A-29895ACCB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0711-3113-4FF3-A6C1-85763BBDCA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1649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6E48A16-1D23-48D4-9458-25B6777C1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29ECEC-15FD-42AC-9380-5C35B356D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158ED0-8C94-4856-AF5F-E0B72B86F1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16A0F-64B9-46E6-9476-56DF2B7D38F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A2930D-08CE-40C9-9B21-A889E0A93A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558BD4-3944-44C4-9AD4-0202FA1455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30711-3113-4FF3-A6C1-85763BBDCA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04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C9940-7E7D-B326-D623-39DFDBCDB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グ">
            <a:extLst>
              <a:ext uri="{FF2B5EF4-FFF2-40B4-BE49-F238E27FC236}">
                <a16:creationId xmlns:a16="http://schemas.microsoft.com/office/drawing/2014/main" id="{1978C70A-B926-61D6-260B-F512B680B8D2}"/>
              </a:ext>
            </a:extLst>
          </p:cNvPr>
          <p:cNvSpPr/>
          <p:nvPr/>
        </p:nvSpPr>
        <p:spPr>
          <a:xfrm>
            <a:off x="360000" y="324000"/>
            <a:ext cx="1080000" cy="324000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100" b="1">
                <a:solidFill>
                  <a:srgbClr val="FFEE00"/>
                </a:solidFill>
                <a:latin typeface="Meiryo UI"/>
                <a:ea typeface="Meiryo UI"/>
              </a:rPr>
              <a:t>矢印サンプル集</a:t>
            </a:r>
          </a:p>
        </p:txBody>
      </p:sp>
      <p:sp>
        <p:nvSpPr>
          <p:cNvPr id="3" name="タイトル">
            <a:extLst>
              <a:ext uri="{FF2B5EF4-FFF2-40B4-BE49-F238E27FC236}">
                <a16:creationId xmlns:a16="http://schemas.microsoft.com/office/drawing/2014/main" id="{06D8F21B-14CA-B72F-45FB-C3C8F6E3731C}"/>
              </a:ext>
            </a:extLst>
          </p:cNvPr>
          <p:cNvSpPr txBox="1"/>
          <p:nvPr/>
        </p:nvSpPr>
        <p:spPr>
          <a:xfrm>
            <a:off x="1548000" y="306000"/>
            <a:ext cx="8640000" cy="36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2000" b="1" dirty="0">
                <a:solidFill>
                  <a:srgbClr val="262626"/>
                </a:solidFill>
                <a:latin typeface="Meiryo UI"/>
                <a:ea typeface="Meiryo UI"/>
              </a:rPr>
              <a:t>① 線矢印</a:t>
            </a:r>
          </a:p>
        </p:txBody>
      </p:sp>
      <p:cxnSp>
        <p:nvCxnSpPr>
          <p:cNvPr id="5" name="罫線">
            <a:extLst>
              <a:ext uri="{FF2B5EF4-FFF2-40B4-BE49-F238E27FC236}">
                <a16:creationId xmlns:a16="http://schemas.microsoft.com/office/drawing/2014/main" id="{838E4A21-F3CF-5CA8-9168-416261BE2FD6}"/>
              </a:ext>
            </a:extLst>
          </p:cNvPr>
          <p:cNvCxnSpPr/>
          <p:nvPr/>
        </p:nvCxnSpPr>
        <p:spPr>
          <a:xfrm>
            <a:off x="360000" y="972000"/>
            <a:ext cx="11473200" cy="0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sp>
        <p:nvSpPr>
          <p:cNvPr id="6" name="注記">
            <a:extLst>
              <a:ext uri="{FF2B5EF4-FFF2-40B4-BE49-F238E27FC236}">
                <a16:creationId xmlns:a16="http://schemas.microsoft.com/office/drawing/2014/main" id="{0C300644-C419-BA58-3FD4-520CDA1B4F79}"/>
              </a:ext>
            </a:extLst>
          </p:cNvPr>
          <p:cNvSpPr txBox="1"/>
          <p:nvPr/>
        </p:nvSpPr>
        <p:spPr>
          <a:xfrm>
            <a:off x="360000" y="6462000"/>
            <a:ext cx="7200000" cy="2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900" b="0">
                <a:solidFill>
                  <a:srgbClr val="6B6B6B"/>
                </a:solidFill>
                <a:latin typeface="Meiryo UI"/>
                <a:ea typeface="Meiryo UI"/>
              </a:rPr>
              <a:t>ジシューー（pptgakko.com）の矢印サンプル集。コピーして自分の資料に貼って使ってOK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7E1732-8602-C087-635C-6D5DC8147737}"/>
              </a:ext>
            </a:extLst>
          </p:cNvPr>
          <p:cNvSpPr txBox="1"/>
          <p:nvPr/>
        </p:nvSpPr>
        <p:spPr>
          <a:xfrm>
            <a:off x="940292" y="2197800"/>
            <a:ext cx="4320000" cy="251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400" b="1">
                <a:solidFill>
                  <a:srgbClr val="262626"/>
                </a:solidFill>
                <a:latin typeface="Meiryo UI"/>
                <a:ea typeface="Meiryo UI"/>
              </a:rPr>
              <a:t>太さ（線の幅）</a:t>
            </a:r>
          </a:p>
        </p:txBody>
      </p:sp>
      <p:cxnSp>
        <p:nvCxnSpPr>
          <p:cNvPr id="8" name="線矢印 0.5pt">
            <a:extLst>
              <a:ext uri="{FF2B5EF4-FFF2-40B4-BE49-F238E27FC236}">
                <a16:creationId xmlns:a16="http://schemas.microsoft.com/office/drawing/2014/main" id="{2A2EF4E6-53FD-C757-E8AF-5C6B6A8334D0}"/>
              </a:ext>
            </a:extLst>
          </p:cNvPr>
          <p:cNvCxnSpPr/>
          <p:nvPr/>
        </p:nvCxnSpPr>
        <p:spPr>
          <a:xfrm>
            <a:off x="1012292" y="2557800"/>
            <a:ext cx="2160000" cy="0"/>
          </a:xfrm>
          <a:prstGeom prst="line">
            <a:avLst/>
          </a:prstGeom>
          <a:ln w="6350">
            <a:solidFill>
              <a:srgbClr val="262626"/>
            </a:solidFill>
            <a:tailEnd type="triangle" w="med" len="med"/>
          </a:ln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2DE0538-FE53-9BE1-5B11-F465CCB208EE}"/>
              </a:ext>
            </a:extLst>
          </p:cNvPr>
          <p:cNvSpPr txBox="1"/>
          <p:nvPr/>
        </p:nvSpPr>
        <p:spPr>
          <a:xfrm>
            <a:off x="3316292" y="2431800"/>
            <a:ext cx="2520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0.5pt　細い。小さい図に</a:t>
            </a:r>
          </a:p>
        </p:txBody>
      </p:sp>
      <p:cxnSp>
        <p:nvCxnSpPr>
          <p:cNvPr id="10" name="線矢印 1.0pt">
            <a:extLst>
              <a:ext uri="{FF2B5EF4-FFF2-40B4-BE49-F238E27FC236}">
                <a16:creationId xmlns:a16="http://schemas.microsoft.com/office/drawing/2014/main" id="{EA6EDF40-1C5B-AB4B-D122-0456130E4BAC}"/>
              </a:ext>
            </a:extLst>
          </p:cNvPr>
          <p:cNvCxnSpPr/>
          <p:nvPr/>
        </p:nvCxnSpPr>
        <p:spPr>
          <a:xfrm>
            <a:off x="1012292" y="3025799"/>
            <a:ext cx="2160000" cy="0"/>
          </a:xfrm>
          <a:prstGeom prst="line">
            <a:avLst/>
          </a:prstGeom>
          <a:ln w="12700">
            <a:solidFill>
              <a:srgbClr val="262626"/>
            </a:solidFill>
            <a:tailEnd type="triangle" w="med" len="med"/>
          </a:ln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5583970-20DF-65B2-2CEB-E0D45E5DA6DA}"/>
              </a:ext>
            </a:extLst>
          </p:cNvPr>
          <p:cNvSpPr txBox="1"/>
          <p:nvPr/>
        </p:nvSpPr>
        <p:spPr>
          <a:xfrm>
            <a:off x="3316292" y="2899800"/>
            <a:ext cx="2520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1pt　おすすめ。ふだんの基準</a:t>
            </a:r>
          </a:p>
        </p:txBody>
      </p:sp>
      <p:cxnSp>
        <p:nvCxnSpPr>
          <p:cNvPr id="12" name="線矢印 1.5pt">
            <a:extLst>
              <a:ext uri="{FF2B5EF4-FFF2-40B4-BE49-F238E27FC236}">
                <a16:creationId xmlns:a16="http://schemas.microsoft.com/office/drawing/2014/main" id="{DEB8C038-AF98-0BB9-79E8-706E41BDBE86}"/>
              </a:ext>
            </a:extLst>
          </p:cNvPr>
          <p:cNvCxnSpPr/>
          <p:nvPr/>
        </p:nvCxnSpPr>
        <p:spPr>
          <a:xfrm>
            <a:off x="1012292" y="3493800"/>
            <a:ext cx="2160000" cy="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2354E02-A98E-E3CD-4A29-596F892CA6EE}"/>
              </a:ext>
            </a:extLst>
          </p:cNvPr>
          <p:cNvSpPr txBox="1"/>
          <p:nvPr/>
        </p:nvSpPr>
        <p:spPr>
          <a:xfrm>
            <a:off x="3316292" y="3367800"/>
            <a:ext cx="2520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1.5pt　少し強め</a:t>
            </a:r>
          </a:p>
        </p:txBody>
      </p:sp>
      <p:cxnSp>
        <p:nvCxnSpPr>
          <p:cNvPr id="14" name="線矢印 2.25pt">
            <a:extLst>
              <a:ext uri="{FF2B5EF4-FFF2-40B4-BE49-F238E27FC236}">
                <a16:creationId xmlns:a16="http://schemas.microsoft.com/office/drawing/2014/main" id="{0FDD8046-FD7E-C054-187F-575E5BD200D5}"/>
              </a:ext>
            </a:extLst>
          </p:cNvPr>
          <p:cNvCxnSpPr/>
          <p:nvPr/>
        </p:nvCxnSpPr>
        <p:spPr>
          <a:xfrm>
            <a:off x="1012292" y="3961799"/>
            <a:ext cx="2160000" cy="0"/>
          </a:xfrm>
          <a:prstGeom prst="line">
            <a:avLst/>
          </a:prstGeom>
          <a:ln w="28575">
            <a:solidFill>
              <a:srgbClr val="262626"/>
            </a:solidFill>
            <a:tailEnd type="triangle" w="med" len="med"/>
          </a:ln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E98D604-8D0E-560E-C07F-07EFD9B1205D}"/>
              </a:ext>
            </a:extLst>
          </p:cNvPr>
          <p:cNvSpPr txBox="1"/>
          <p:nvPr/>
        </p:nvSpPr>
        <p:spPr>
          <a:xfrm>
            <a:off x="3316292" y="3835800"/>
            <a:ext cx="2520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2.25pt　目立たせたい1本に</a:t>
            </a:r>
          </a:p>
        </p:txBody>
      </p:sp>
      <p:cxnSp>
        <p:nvCxnSpPr>
          <p:cNvPr id="16" name="線矢印 4.5pt">
            <a:extLst>
              <a:ext uri="{FF2B5EF4-FFF2-40B4-BE49-F238E27FC236}">
                <a16:creationId xmlns:a16="http://schemas.microsoft.com/office/drawing/2014/main" id="{17D0906B-0E46-DE5C-F299-D986D6B5B232}"/>
              </a:ext>
            </a:extLst>
          </p:cNvPr>
          <p:cNvCxnSpPr/>
          <p:nvPr/>
        </p:nvCxnSpPr>
        <p:spPr>
          <a:xfrm>
            <a:off x="1012292" y="4429800"/>
            <a:ext cx="2160000" cy="0"/>
          </a:xfrm>
          <a:prstGeom prst="line">
            <a:avLst/>
          </a:prstGeom>
          <a:ln w="57150">
            <a:solidFill>
              <a:srgbClr val="262626"/>
            </a:solidFill>
            <a:tailEnd type="triangle" w="med" len="med"/>
          </a:ln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DC066F2-0CE4-D451-DA3B-C7AA5F06D6ED}"/>
              </a:ext>
            </a:extLst>
          </p:cNvPr>
          <p:cNvSpPr txBox="1"/>
          <p:nvPr/>
        </p:nvSpPr>
        <p:spPr>
          <a:xfrm>
            <a:off x="3316292" y="4303800"/>
            <a:ext cx="2520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4.5pt　太すぎ（ブロック矢印を使う）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255CAF-454B-0C4F-BA03-0973015E373E}"/>
              </a:ext>
            </a:extLst>
          </p:cNvPr>
          <p:cNvSpPr txBox="1"/>
          <p:nvPr/>
        </p:nvSpPr>
        <p:spPr>
          <a:xfrm>
            <a:off x="6340292" y="2197800"/>
            <a:ext cx="4320000" cy="251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400" b="1">
                <a:solidFill>
                  <a:srgbClr val="262626"/>
                </a:solidFill>
                <a:latin typeface="Meiryo UI"/>
                <a:ea typeface="Meiryo UI"/>
              </a:rPr>
              <a:t>矢じりの形</a:t>
            </a:r>
          </a:p>
        </p:txBody>
      </p:sp>
      <p:cxnSp>
        <p:nvCxnSpPr>
          <p:cNvPr id="19" name="矢じり triangle">
            <a:extLst>
              <a:ext uri="{FF2B5EF4-FFF2-40B4-BE49-F238E27FC236}">
                <a16:creationId xmlns:a16="http://schemas.microsoft.com/office/drawing/2014/main" id="{DC1CDC1A-D7E0-249F-DC6B-DC8818D6128C}"/>
              </a:ext>
            </a:extLst>
          </p:cNvPr>
          <p:cNvCxnSpPr/>
          <p:nvPr/>
        </p:nvCxnSpPr>
        <p:spPr>
          <a:xfrm>
            <a:off x="6412292" y="2629800"/>
            <a:ext cx="2160000" cy="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4FDE637-C25E-411F-25E0-ABFCBDD0C55F}"/>
              </a:ext>
            </a:extLst>
          </p:cNvPr>
          <p:cNvSpPr txBox="1"/>
          <p:nvPr/>
        </p:nvSpPr>
        <p:spPr>
          <a:xfrm>
            <a:off x="8716292" y="2503800"/>
            <a:ext cx="2520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050" b="1">
                <a:solidFill>
                  <a:srgbClr val="262626"/>
                </a:solidFill>
                <a:latin typeface="Meiryo UI"/>
                <a:ea typeface="Meiryo UI"/>
              </a:rPr>
              <a:t>三角　標準。まずこれ</a:t>
            </a:r>
          </a:p>
        </p:txBody>
      </p:sp>
      <p:cxnSp>
        <p:nvCxnSpPr>
          <p:cNvPr id="21" name="矢じり stealth">
            <a:extLst>
              <a:ext uri="{FF2B5EF4-FFF2-40B4-BE49-F238E27FC236}">
                <a16:creationId xmlns:a16="http://schemas.microsoft.com/office/drawing/2014/main" id="{9FA49E80-FF99-7220-72FE-B91EA7B93F8B}"/>
              </a:ext>
            </a:extLst>
          </p:cNvPr>
          <p:cNvCxnSpPr/>
          <p:nvPr/>
        </p:nvCxnSpPr>
        <p:spPr>
          <a:xfrm>
            <a:off x="6412292" y="3205800"/>
            <a:ext cx="2160000" cy="0"/>
          </a:xfrm>
          <a:prstGeom prst="line">
            <a:avLst/>
          </a:prstGeom>
          <a:ln w="19050">
            <a:solidFill>
              <a:srgbClr val="262626"/>
            </a:solidFill>
            <a:tailEnd type="stealth" w="med" len="med"/>
          </a:ln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4851D4A-31BE-0A7C-D472-E2D19D55C4C8}"/>
              </a:ext>
            </a:extLst>
          </p:cNvPr>
          <p:cNvSpPr txBox="1"/>
          <p:nvPr/>
        </p:nvSpPr>
        <p:spPr>
          <a:xfrm>
            <a:off x="8716292" y="3079800"/>
            <a:ext cx="2520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鋭い矢印　細い線で向きを強めたいとき</a:t>
            </a:r>
          </a:p>
        </p:txBody>
      </p:sp>
      <p:cxnSp>
        <p:nvCxnSpPr>
          <p:cNvPr id="23" name="矢じり arrow">
            <a:extLst>
              <a:ext uri="{FF2B5EF4-FFF2-40B4-BE49-F238E27FC236}">
                <a16:creationId xmlns:a16="http://schemas.microsoft.com/office/drawing/2014/main" id="{3DE612F3-03A7-29F2-D174-C1DEC5C8C28B}"/>
              </a:ext>
            </a:extLst>
          </p:cNvPr>
          <p:cNvCxnSpPr/>
          <p:nvPr/>
        </p:nvCxnSpPr>
        <p:spPr>
          <a:xfrm>
            <a:off x="6412292" y="3781800"/>
            <a:ext cx="2160000" cy="0"/>
          </a:xfrm>
          <a:prstGeom prst="line">
            <a:avLst/>
          </a:prstGeom>
          <a:ln w="19050">
            <a:solidFill>
              <a:srgbClr val="262626"/>
            </a:solidFill>
            <a:tailEnd type="arrow" w="med" len="med"/>
          </a:ln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534C28B-289C-85EA-BF26-661056681C78}"/>
              </a:ext>
            </a:extLst>
          </p:cNvPr>
          <p:cNvSpPr txBox="1"/>
          <p:nvPr/>
        </p:nvSpPr>
        <p:spPr>
          <a:xfrm>
            <a:off x="8716292" y="3655800"/>
            <a:ext cx="2520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開いた矢印　注釈・引き出し線に</a:t>
            </a:r>
          </a:p>
        </p:txBody>
      </p:sp>
      <p:cxnSp>
        <p:nvCxnSpPr>
          <p:cNvPr id="25" name="矢じり none">
            <a:extLst>
              <a:ext uri="{FF2B5EF4-FFF2-40B4-BE49-F238E27FC236}">
                <a16:creationId xmlns:a16="http://schemas.microsoft.com/office/drawing/2014/main" id="{CB7A4640-D0DB-6C46-1709-C3CAD7FB2A6E}"/>
              </a:ext>
            </a:extLst>
          </p:cNvPr>
          <p:cNvCxnSpPr/>
          <p:nvPr/>
        </p:nvCxnSpPr>
        <p:spPr>
          <a:xfrm>
            <a:off x="6412292" y="4357800"/>
            <a:ext cx="2160000" cy="0"/>
          </a:xfrm>
          <a:prstGeom prst="line">
            <a:avLst/>
          </a:prstGeom>
          <a:ln w="19050">
            <a:solidFill>
              <a:srgbClr val="262626"/>
            </a:solidFill>
          </a:ln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D915311-A36E-DF2E-F883-BF680EC33EA0}"/>
              </a:ext>
            </a:extLst>
          </p:cNvPr>
          <p:cNvSpPr txBox="1"/>
          <p:nvPr/>
        </p:nvSpPr>
        <p:spPr>
          <a:xfrm>
            <a:off x="8716292" y="4231800"/>
            <a:ext cx="2520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050" b="0">
                <a:solidFill>
                  <a:srgbClr val="262626"/>
                </a:solidFill>
                <a:latin typeface="Meiryo UI"/>
                <a:ea typeface="Meiryo UI"/>
              </a:rPr>
              <a:t>なし　区切り線・つなぎ線</a:t>
            </a:r>
          </a:p>
        </p:txBody>
      </p:sp>
    </p:spTree>
    <p:extLst>
      <p:ext uri="{BB962C8B-B14F-4D97-AF65-F5344CB8AC3E}">
        <p14:creationId xmlns:p14="http://schemas.microsoft.com/office/powerpoint/2010/main" val="762050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F3E8B-064B-4FC1-0C57-4BAD60D42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グ">
            <a:extLst>
              <a:ext uri="{FF2B5EF4-FFF2-40B4-BE49-F238E27FC236}">
                <a16:creationId xmlns:a16="http://schemas.microsoft.com/office/drawing/2014/main" id="{368934C4-0E34-558D-9638-9687FF24C9CA}"/>
              </a:ext>
            </a:extLst>
          </p:cNvPr>
          <p:cNvSpPr/>
          <p:nvPr/>
        </p:nvSpPr>
        <p:spPr>
          <a:xfrm>
            <a:off x="360000" y="324000"/>
            <a:ext cx="1080000" cy="324000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100" b="1">
                <a:solidFill>
                  <a:srgbClr val="FFEE00"/>
                </a:solidFill>
                <a:latin typeface="Meiryo UI"/>
                <a:ea typeface="Meiryo UI"/>
              </a:rPr>
              <a:t>矢印サンプル集</a:t>
            </a:r>
          </a:p>
        </p:txBody>
      </p:sp>
      <p:sp>
        <p:nvSpPr>
          <p:cNvPr id="3" name="タイトル">
            <a:extLst>
              <a:ext uri="{FF2B5EF4-FFF2-40B4-BE49-F238E27FC236}">
                <a16:creationId xmlns:a16="http://schemas.microsoft.com/office/drawing/2014/main" id="{FF399D6C-E86A-ED97-FA1E-7166FAAAC7CD}"/>
              </a:ext>
            </a:extLst>
          </p:cNvPr>
          <p:cNvSpPr txBox="1"/>
          <p:nvPr/>
        </p:nvSpPr>
        <p:spPr>
          <a:xfrm>
            <a:off x="1548000" y="306000"/>
            <a:ext cx="8640000" cy="36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2000" b="1" dirty="0">
                <a:solidFill>
                  <a:srgbClr val="262626"/>
                </a:solidFill>
                <a:latin typeface="Meiryo UI"/>
                <a:ea typeface="Meiryo UI"/>
              </a:rPr>
              <a:t>② </a:t>
            </a:r>
            <a:r>
              <a:rPr lang="ja-JP" altLang="en-US" sz="2000" b="1" dirty="0">
                <a:solidFill>
                  <a:srgbClr val="262626"/>
                </a:solidFill>
                <a:latin typeface="Meiryo UI"/>
                <a:ea typeface="Meiryo UI"/>
              </a:rPr>
              <a:t>その他実例</a:t>
            </a:r>
            <a:endParaRPr lang="ja-JP" sz="20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5" name="罫線">
            <a:extLst>
              <a:ext uri="{FF2B5EF4-FFF2-40B4-BE49-F238E27FC236}">
                <a16:creationId xmlns:a16="http://schemas.microsoft.com/office/drawing/2014/main" id="{128E9101-1834-301F-956F-9A20653B299F}"/>
              </a:ext>
            </a:extLst>
          </p:cNvPr>
          <p:cNvCxnSpPr/>
          <p:nvPr/>
        </p:nvCxnSpPr>
        <p:spPr>
          <a:xfrm>
            <a:off x="360000" y="972000"/>
            <a:ext cx="11473200" cy="0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sp>
        <p:nvSpPr>
          <p:cNvPr id="6" name="注記">
            <a:extLst>
              <a:ext uri="{FF2B5EF4-FFF2-40B4-BE49-F238E27FC236}">
                <a16:creationId xmlns:a16="http://schemas.microsoft.com/office/drawing/2014/main" id="{03442B13-0458-E892-5CD3-15A1E706BE1E}"/>
              </a:ext>
            </a:extLst>
          </p:cNvPr>
          <p:cNvSpPr txBox="1"/>
          <p:nvPr/>
        </p:nvSpPr>
        <p:spPr>
          <a:xfrm>
            <a:off x="360000" y="6462000"/>
            <a:ext cx="7200000" cy="2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900" b="0">
                <a:solidFill>
                  <a:srgbClr val="6B6B6B"/>
                </a:solidFill>
                <a:latin typeface="Meiryo UI"/>
                <a:ea typeface="Meiryo UI"/>
              </a:rPr>
              <a:t>ジシューー（pptgakko.com）の矢印サンプル集。コピーして自分の資料に貼って使ってOK</a:t>
            </a:r>
          </a:p>
        </p:txBody>
      </p:sp>
      <p:sp>
        <p:nvSpPr>
          <p:cNvPr id="19" name="見本の枠">
            <a:extLst>
              <a:ext uri="{FF2B5EF4-FFF2-40B4-BE49-F238E27FC236}">
                <a16:creationId xmlns:a16="http://schemas.microsoft.com/office/drawing/2014/main" id="{BA9C6FEC-AFC9-457A-634C-E8FED737F0FC}"/>
              </a:ext>
            </a:extLst>
          </p:cNvPr>
          <p:cNvSpPr/>
          <p:nvPr/>
        </p:nvSpPr>
        <p:spPr>
          <a:xfrm>
            <a:off x="4336552" y="1897329"/>
            <a:ext cx="3480074" cy="2774796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90328B-C003-62B6-D66E-523C97E489D3}"/>
              </a:ext>
            </a:extLst>
          </p:cNvPr>
          <p:cNvSpPr txBox="1"/>
          <p:nvPr/>
        </p:nvSpPr>
        <p:spPr>
          <a:xfrm>
            <a:off x="4425029" y="2077849"/>
            <a:ext cx="3244137" cy="21673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000" b="0" dirty="0">
                <a:solidFill>
                  <a:srgbClr val="6B6B6B"/>
                </a:solidFill>
                <a:latin typeface="Meiryo UI"/>
                <a:ea typeface="Meiryo UI"/>
              </a:rPr>
              <a:t>吹き出し線で注記</a:t>
            </a:r>
            <a:endParaRPr lang="ja-JP" sz="1000" b="0" dirty="0">
              <a:solidFill>
                <a:srgbClr val="6B6B6B"/>
              </a:solidFill>
              <a:latin typeface="Meiryo UI"/>
              <a:ea typeface="Meiryo UI"/>
            </a:endParaRPr>
          </a:p>
        </p:txBody>
      </p:sp>
      <p:sp>
        <p:nvSpPr>
          <p:cNvPr id="21" name="店舗">
            <a:extLst>
              <a:ext uri="{FF2B5EF4-FFF2-40B4-BE49-F238E27FC236}">
                <a16:creationId xmlns:a16="http://schemas.microsoft.com/office/drawing/2014/main" id="{DB1D9B37-E363-D9A3-2D77-3D19E094694D}"/>
              </a:ext>
            </a:extLst>
          </p:cNvPr>
          <p:cNvSpPr/>
          <p:nvPr/>
        </p:nvSpPr>
        <p:spPr>
          <a:xfrm>
            <a:off x="4897340" y="2454557"/>
            <a:ext cx="943749" cy="541824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店舗</a:t>
            </a:r>
          </a:p>
        </p:txBody>
      </p:sp>
      <p:sp>
        <p:nvSpPr>
          <p:cNvPr id="23" name="システム">
            <a:extLst>
              <a:ext uri="{FF2B5EF4-FFF2-40B4-BE49-F238E27FC236}">
                <a16:creationId xmlns:a16="http://schemas.microsoft.com/office/drawing/2014/main" id="{755FBA08-6518-6136-D9F3-3F7FF8FB6EBF}"/>
              </a:ext>
            </a:extLst>
          </p:cNvPr>
          <p:cNvSpPr/>
          <p:nvPr/>
        </p:nvSpPr>
        <p:spPr>
          <a:xfrm>
            <a:off x="4897339" y="3971665"/>
            <a:ext cx="943749" cy="541824"/>
          </a:xfrm>
          <a:prstGeom prst="can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システム</a:t>
            </a:r>
          </a:p>
        </p:txBody>
      </p:sp>
      <p:cxnSp>
        <p:nvCxnSpPr>
          <p:cNvPr id="26" name="点線 店舗→システム">
            <a:extLst>
              <a:ext uri="{FF2B5EF4-FFF2-40B4-BE49-F238E27FC236}">
                <a16:creationId xmlns:a16="http://schemas.microsoft.com/office/drawing/2014/main" id="{2059E0AD-7F98-D172-95AA-040946BDD311}"/>
              </a:ext>
            </a:extLst>
          </p:cNvPr>
          <p:cNvCxnSpPr>
            <a:cxnSpLocks/>
          </p:cNvCxnSpPr>
          <p:nvPr/>
        </p:nvCxnSpPr>
        <p:spPr>
          <a:xfrm>
            <a:off x="5369215" y="2996382"/>
            <a:ext cx="0" cy="975282"/>
          </a:xfrm>
          <a:prstGeom prst="line">
            <a:avLst/>
          </a:prstGeom>
          <a:ln w="15875">
            <a:solidFill>
              <a:srgbClr val="262626"/>
            </a:solidFill>
            <a:prstDash val="dash"/>
            <a:tailEnd type="triangle" w="med" len="med"/>
          </a:ln>
        </p:spPr>
      </p:cxnSp>
      <p:sp>
        <p:nvSpPr>
          <p:cNvPr id="29" name="見本の枠">
            <a:extLst>
              <a:ext uri="{FF2B5EF4-FFF2-40B4-BE49-F238E27FC236}">
                <a16:creationId xmlns:a16="http://schemas.microsoft.com/office/drawing/2014/main" id="{27705277-69B0-11FF-09B6-238B7F0BC443}"/>
              </a:ext>
            </a:extLst>
          </p:cNvPr>
          <p:cNvSpPr/>
          <p:nvPr/>
        </p:nvSpPr>
        <p:spPr>
          <a:xfrm>
            <a:off x="443588" y="1897329"/>
            <a:ext cx="3480074" cy="2774796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19">
            <a:extLst>
              <a:ext uri="{FF2B5EF4-FFF2-40B4-BE49-F238E27FC236}">
                <a16:creationId xmlns:a16="http://schemas.microsoft.com/office/drawing/2014/main" id="{433CC863-81DD-42A5-3459-23526CED586E}"/>
              </a:ext>
            </a:extLst>
          </p:cNvPr>
          <p:cNvSpPr txBox="1"/>
          <p:nvPr/>
        </p:nvSpPr>
        <p:spPr>
          <a:xfrm>
            <a:off x="532065" y="2077849"/>
            <a:ext cx="3244137" cy="21673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000" b="0" dirty="0">
                <a:solidFill>
                  <a:srgbClr val="6B6B6B"/>
                </a:solidFill>
                <a:latin typeface="Meiryo UI"/>
                <a:ea typeface="Meiryo UI"/>
              </a:rPr>
              <a:t>見本：実線と点線を分ける</a:t>
            </a:r>
          </a:p>
        </p:txBody>
      </p:sp>
      <p:sp>
        <p:nvSpPr>
          <p:cNvPr id="31" name="店舗">
            <a:extLst>
              <a:ext uri="{FF2B5EF4-FFF2-40B4-BE49-F238E27FC236}">
                <a16:creationId xmlns:a16="http://schemas.microsoft.com/office/drawing/2014/main" id="{8D24A0F0-11F1-DCA6-5618-1ECCC35EFC0A}"/>
              </a:ext>
            </a:extLst>
          </p:cNvPr>
          <p:cNvSpPr/>
          <p:nvPr/>
        </p:nvSpPr>
        <p:spPr>
          <a:xfrm>
            <a:off x="679525" y="2454555"/>
            <a:ext cx="943749" cy="541824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店舗</a:t>
            </a:r>
          </a:p>
        </p:txBody>
      </p:sp>
      <p:sp>
        <p:nvSpPr>
          <p:cNvPr id="32" name="本部">
            <a:extLst>
              <a:ext uri="{FF2B5EF4-FFF2-40B4-BE49-F238E27FC236}">
                <a16:creationId xmlns:a16="http://schemas.microsoft.com/office/drawing/2014/main" id="{39FF9E99-AD96-7392-AB5A-6917A0747A24}"/>
              </a:ext>
            </a:extLst>
          </p:cNvPr>
          <p:cNvSpPr/>
          <p:nvPr/>
        </p:nvSpPr>
        <p:spPr>
          <a:xfrm>
            <a:off x="2684992" y="2454555"/>
            <a:ext cx="943749" cy="541824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本部</a:t>
            </a:r>
          </a:p>
        </p:txBody>
      </p:sp>
      <p:sp>
        <p:nvSpPr>
          <p:cNvPr id="33" name="システム">
            <a:extLst>
              <a:ext uri="{FF2B5EF4-FFF2-40B4-BE49-F238E27FC236}">
                <a16:creationId xmlns:a16="http://schemas.microsoft.com/office/drawing/2014/main" id="{EC1F4371-1171-88F6-CF75-C22334615886}"/>
              </a:ext>
            </a:extLst>
          </p:cNvPr>
          <p:cNvSpPr/>
          <p:nvPr/>
        </p:nvSpPr>
        <p:spPr>
          <a:xfrm>
            <a:off x="1682258" y="3971665"/>
            <a:ext cx="943749" cy="541824"/>
          </a:xfrm>
          <a:prstGeom prst="can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システム</a:t>
            </a:r>
          </a:p>
        </p:txBody>
      </p:sp>
      <p:cxnSp>
        <p:nvCxnSpPr>
          <p:cNvPr id="34" name="実線 店舗→本部">
            <a:extLst>
              <a:ext uri="{FF2B5EF4-FFF2-40B4-BE49-F238E27FC236}">
                <a16:creationId xmlns:a16="http://schemas.microsoft.com/office/drawing/2014/main" id="{9951C027-361C-ADFD-B52B-98EB994E6314}"/>
              </a:ext>
            </a:extLst>
          </p:cNvPr>
          <p:cNvCxnSpPr/>
          <p:nvPr/>
        </p:nvCxnSpPr>
        <p:spPr>
          <a:xfrm>
            <a:off x="1623274" y="2725469"/>
            <a:ext cx="1061718" cy="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</p:cxnSp>
      <p:sp>
        <p:nvSpPr>
          <p:cNvPr id="35" name="TextBox 24">
            <a:extLst>
              <a:ext uri="{FF2B5EF4-FFF2-40B4-BE49-F238E27FC236}">
                <a16:creationId xmlns:a16="http://schemas.microsoft.com/office/drawing/2014/main" id="{E02B18D9-8BE4-EDD3-E1D4-DA46464C0E59}"/>
              </a:ext>
            </a:extLst>
          </p:cNvPr>
          <p:cNvSpPr txBox="1"/>
          <p:nvPr/>
        </p:nvSpPr>
        <p:spPr>
          <a:xfrm>
            <a:off x="1682258" y="2418435"/>
            <a:ext cx="943749" cy="2167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/>
            <a:r>
              <a:rPr lang="ja-JP" sz="800" b="0" dirty="0">
                <a:solidFill>
                  <a:srgbClr val="6B6B6B"/>
                </a:solidFill>
                <a:latin typeface="Meiryo UI"/>
                <a:ea typeface="Meiryo UI"/>
              </a:rPr>
              <a:t>報告</a:t>
            </a:r>
          </a:p>
        </p:txBody>
      </p:sp>
      <p:cxnSp>
        <p:nvCxnSpPr>
          <p:cNvPr id="36" name="点線 店舗→システム">
            <a:extLst>
              <a:ext uri="{FF2B5EF4-FFF2-40B4-BE49-F238E27FC236}">
                <a16:creationId xmlns:a16="http://schemas.microsoft.com/office/drawing/2014/main" id="{4EB70751-EA2E-FA4F-9ED1-0480DBEDF943}"/>
              </a:ext>
            </a:extLst>
          </p:cNvPr>
          <p:cNvCxnSpPr/>
          <p:nvPr/>
        </p:nvCxnSpPr>
        <p:spPr>
          <a:xfrm>
            <a:off x="1151400" y="2996381"/>
            <a:ext cx="707812" cy="975283"/>
          </a:xfrm>
          <a:prstGeom prst="line">
            <a:avLst/>
          </a:prstGeom>
          <a:ln w="15875">
            <a:solidFill>
              <a:srgbClr val="262626"/>
            </a:solidFill>
            <a:prstDash val="dash"/>
            <a:tailEnd type="triangle" w="med" len="med"/>
          </a:ln>
        </p:spPr>
      </p:cxnSp>
      <p:cxnSp>
        <p:nvCxnSpPr>
          <p:cNvPr id="37" name="点線 システム→本部">
            <a:extLst>
              <a:ext uri="{FF2B5EF4-FFF2-40B4-BE49-F238E27FC236}">
                <a16:creationId xmlns:a16="http://schemas.microsoft.com/office/drawing/2014/main" id="{EE3E7E92-9E05-F922-D4BB-296B6122197D}"/>
              </a:ext>
            </a:extLst>
          </p:cNvPr>
          <p:cNvCxnSpPr/>
          <p:nvPr/>
        </p:nvCxnSpPr>
        <p:spPr>
          <a:xfrm flipH="1">
            <a:off x="2449054" y="2996381"/>
            <a:ext cx="707812" cy="975283"/>
          </a:xfrm>
          <a:prstGeom prst="line">
            <a:avLst/>
          </a:prstGeom>
          <a:ln w="15875">
            <a:solidFill>
              <a:srgbClr val="262626"/>
            </a:solidFill>
            <a:prstDash val="dash"/>
            <a:headEnd type="triangle" w="med" len="med"/>
          </a:ln>
        </p:spPr>
      </p:cxnSp>
      <p:sp>
        <p:nvSpPr>
          <p:cNvPr id="41" name="フリーフォーム: 図形 40">
            <a:extLst>
              <a:ext uri="{FF2B5EF4-FFF2-40B4-BE49-F238E27FC236}">
                <a16:creationId xmlns:a16="http://schemas.microsoft.com/office/drawing/2014/main" id="{A7855E73-4D96-DFFD-FD1C-51E8472E082D}"/>
              </a:ext>
            </a:extLst>
          </p:cNvPr>
          <p:cNvSpPr/>
          <p:nvPr/>
        </p:nvSpPr>
        <p:spPr>
          <a:xfrm>
            <a:off x="5639810" y="3572259"/>
            <a:ext cx="808165" cy="485211"/>
          </a:xfrm>
          <a:custGeom>
            <a:avLst/>
            <a:gdLst>
              <a:gd name="csX0" fmla="*/ 0 w 896816"/>
              <a:gd name="csY0" fmla="*/ 439616 h 439616"/>
              <a:gd name="csX1" fmla="*/ 439616 w 896816"/>
              <a:gd name="csY1" fmla="*/ 0 h 439616"/>
              <a:gd name="csX2" fmla="*/ 896816 w 896816"/>
              <a:gd name="csY2" fmla="*/ 0 h 439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96816" h="439616">
                <a:moveTo>
                  <a:pt x="0" y="439616"/>
                </a:moveTo>
                <a:lnTo>
                  <a:pt x="439616" y="0"/>
                </a:lnTo>
                <a:lnTo>
                  <a:pt x="896816" y="0"/>
                </a:lnTo>
              </a:path>
            </a:pathLst>
          </a:custGeom>
          <a:noFill/>
          <a:ln>
            <a:solidFill>
              <a:srgbClr val="FF0000"/>
            </a:solidFill>
            <a:head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TextBox 24">
            <a:extLst>
              <a:ext uri="{FF2B5EF4-FFF2-40B4-BE49-F238E27FC236}">
                <a16:creationId xmlns:a16="http://schemas.microsoft.com/office/drawing/2014/main" id="{8D3BC357-956A-E92E-6BA3-E2E58D0F7708}"/>
              </a:ext>
            </a:extLst>
          </p:cNvPr>
          <p:cNvSpPr txBox="1"/>
          <p:nvPr/>
        </p:nvSpPr>
        <p:spPr>
          <a:xfrm>
            <a:off x="6547092" y="3432984"/>
            <a:ext cx="943749" cy="21673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r>
              <a:rPr lang="ja-JP" altLang="en-US" sz="800" b="0" dirty="0">
                <a:solidFill>
                  <a:srgbClr val="FF0000"/>
                </a:solidFill>
                <a:latin typeface="Meiryo UI"/>
                <a:ea typeface="Meiryo UI"/>
              </a:rPr>
              <a:t>〇〇〇〇</a:t>
            </a:r>
            <a:endParaRPr lang="ja-JP" sz="800" b="0" dirty="0">
              <a:solidFill>
                <a:srgbClr val="FF0000"/>
              </a:solidFill>
              <a:latin typeface="Meiryo UI"/>
              <a:ea typeface="Meiryo UI"/>
            </a:endParaRPr>
          </a:p>
        </p:txBody>
      </p:sp>
      <p:sp>
        <p:nvSpPr>
          <p:cNvPr id="60" name="見本の枠">
            <a:extLst>
              <a:ext uri="{FF2B5EF4-FFF2-40B4-BE49-F238E27FC236}">
                <a16:creationId xmlns:a16="http://schemas.microsoft.com/office/drawing/2014/main" id="{D1EEDF80-1C89-1BB7-557D-98E2B953096F}"/>
              </a:ext>
            </a:extLst>
          </p:cNvPr>
          <p:cNvSpPr/>
          <p:nvPr/>
        </p:nvSpPr>
        <p:spPr>
          <a:xfrm>
            <a:off x="8266449" y="1897329"/>
            <a:ext cx="3480074" cy="2774796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19">
            <a:extLst>
              <a:ext uri="{FF2B5EF4-FFF2-40B4-BE49-F238E27FC236}">
                <a16:creationId xmlns:a16="http://schemas.microsoft.com/office/drawing/2014/main" id="{C4489BC5-3632-E85A-5750-5ABB6AD2AA40}"/>
              </a:ext>
            </a:extLst>
          </p:cNvPr>
          <p:cNvSpPr txBox="1"/>
          <p:nvPr/>
        </p:nvSpPr>
        <p:spPr>
          <a:xfrm>
            <a:off x="8354926" y="2077849"/>
            <a:ext cx="3244137" cy="21673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ja-JP" altLang="en-US" sz="1000" dirty="0">
                <a:solidFill>
                  <a:srgbClr val="6B6B6B"/>
                </a:solidFill>
                <a:latin typeface="Meiryo UI"/>
                <a:ea typeface="Meiryo UI"/>
              </a:rPr>
              <a:t>関係性を示す</a:t>
            </a:r>
            <a:endParaRPr lang="ja-JP" altLang="ja-JP" sz="1000" dirty="0">
              <a:solidFill>
                <a:srgbClr val="6B6B6B"/>
              </a:solidFill>
              <a:latin typeface="Meiryo UI"/>
              <a:ea typeface="Meiryo UI"/>
            </a:endParaRPr>
          </a:p>
        </p:txBody>
      </p:sp>
      <p:sp>
        <p:nvSpPr>
          <p:cNvPr id="8" name="フリーフォーム: 図形 7">
            <a:extLst>
              <a:ext uri="{FF2B5EF4-FFF2-40B4-BE49-F238E27FC236}">
                <a16:creationId xmlns:a16="http://schemas.microsoft.com/office/drawing/2014/main" id="{194D8BB6-34BA-2E5F-7872-7C29919D4298}"/>
              </a:ext>
            </a:extLst>
          </p:cNvPr>
          <p:cNvSpPr/>
          <p:nvPr/>
        </p:nvSpPr>
        <p:spPr>
          <a:xfrm>
            <a:off x="8548439" y="3154207"/>
            <a:ext cx="391179" cy="524007"/>
          </a:xfrm>
          <a:custGeom>
            <a:avLst/>
            <a:gdLst>
              <a:gd name="csX0" fmla="*/ 195590 w 391179"/>
              <a:gd name="csY0" fmla="*/ 0 h 524007"/>
              <a:gd name="csX1" fmla="*/ 358248 w 391179"/>
              <a:gd name="csY1" fmla="*/ 162658 h 524007"/>
              <a:gd name="csX2" fmla="*/ 258904 w 391179"/>
              <a:gd name="csY2" fmla="*/ 312534 h 524007"/>
              <a:gd name="csX3" fmla="*/ 252075 w 391179"/>
              <a:gd name="csY3" fmla="*/ 313913 h 524007"/>
              <a:gd name="csX4" fmla="*/ 391179 w 391179"/>
              <a:gd name="csY4" fmla="*/ 524007 h 524007"/>
              <a:gd name="csX5" fmla="*/ 0 w 391179"/>
              <a:gd name="csY5" fmla="*/ 524007 h 524007"/>
              <a:gd name="csX6" fmla="*/ 139105 w 391179"/>
              <a:gd name="csY6" fmla="*/ 313912 h 524007"/>
              <a:gd name="csX7" fmla="*/ 132276 w 391179"/>
              <a:gd name="csY7" fmla="*/ 312534 h 524007"/>
              <a:gd name="csX8" fmla="*/ 32932 w 391179"/>
              <a:gd name="csY8" fmla="*/ 162658 h 524007"/>
              <a:gd name="csX9" fmla="*/ 195590 w 391179"/>
              <a:gd name="csY9" fmla="*/ 0 h 5240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91179" h="524007">
                <a:moveTo>
                  <a:pt x="195590" y="0"/>
                </a:moveTo>
                <a:cubicBezTo>
                  <a:pt x="285424" y="0"/>
                  <a:pt x="358248" y="72824"/>
                  <a:pt x="358248" y="162658"/>
                </a:cubicBezTo>
                <a:cubicBezTo>
                  <a:pt x="358248" y="230034"/>
                  <a:pt x="317285" y="287841"/>
                  <a:pt x="258904" y="312534"/>
                </a:cubicBezTo>
                <a:lnTo>
                  <a:pt x="252075" y="313913"/>
                </a:lnTo>
                <a:lnTo>
                  <a:pt x="391179" y="524007"/>
                </a:lnTo>
                <a:lnTo>
                  <a:pt x="0" y="524007"/>
                </a:lnTo>
                <a:lnTo>
                  <a:pt x="139105" y="313912"/>
                </a:lnTo>
                <a:lnTo>
                  <a:pt x="132276" y="312534"/>
                </a:lnTo>
                <a:cubicBezTo>
                  <a:pt x="73896" y="287841"/>
                  <a:pt x="32932" y="230034"/>
                  <a:pt x="32932" y="162658"/>
                </a:cubicBezTo>
                <a:cubicBezTo>
                  <a:pt x="32932" y="72824"/>
                  <a:pt x="105756" y="0"/>
                  <a:pt x="19559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" name="フリーフォーム: 図形 8">
            <a:extLst>
              <a:ext uri="{FF2B5EF4-FFF2-40B4-BE49-F238E27FC236}">
                <a16:creationId xmlns:a16="http://schemas.microsoft.com/office/drawing/2014/main" id="{D523DB0C-5061-D2DA-9644-213A710B88A8}"/>
              </a:ext>
            </a:extLst>
          </p:cNvPr>
          <p:cNvSpPr/>
          <p:nvPr/>
        </p:nvSpPr>
        <p:spPr>
          <a:xfrm>
            <a:off x="9752986" y="3154207"/>
            <a:ext cx="391179" cy="524007"/>
          </a:xfrm>
          <a:custGeom>
            <a:avLst/>
            <a:gdLst>
              <a:gd name="csX0" fmla="*/ 195590 w 391179"/>
              <a:gd name="csY0" fmla="*/ 0 h 524007"/>
              <a:gd name="csX1" fmla="*/ 358248 w 391179"/>
              <a:gd name="csY1" fmla="*/ 162658 h 524007"/>
              <a:gd name="csX2" fmla="*/ 258904 w 391179"/>
              <a:gd name="csY2" fmla="*/ 312534 h 524007"/>
              <a:gd name="csX3" fmla="*/ 252075 w 391179"/>
              <a:gd name="csY3" fmla="*/ 313913 h 524007"/>
              <a:gd name="csX4" fmla="*/ 391179 w 391179"/>
              <a:gd name="csY4" fmla="*/ 524007 h 524007"/>
              <a:gd name="csX5" fmla="*/ 0 w 391179"/>
              <a:gd name="csY5" fmla="*/ 524007 h 524007"/>
              <a:gd name="csX6" fmla="*/ 139105 w 391179"/>
              <a:gd name="csY6" fmla="*/ 313912 h 524007"/>
              <a:gd name="csX7" fmla="*/ 132276 w 391179"/>
              <a:gd name="csY7" fmla="*/ 312534 h 524007"/>
              <a:gd name="csX8" fmla="*/ 32932 w 391179"/>
              <a:gd name="csY8" fmla="*/ 162658 h 524007"/>
              <a:gd name="csX9" fmla="*/ 195590 w 391179"/>
              <a:gd name="csY9" fmla="*/ 0 h 5240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91179" h="524007">
                <a:moveTo>
                  <a:pt x="195590" y="0"/>
                </a:moveTo>
                <a:cubicBezTo>
                  <a:pt x="285424" y="0"/>
                  <a:pt x="358248" y="72824"/>
                  <a:pt x="358248" y="162658"/>
                </a:cubicBezTo>
                <a:cubicBezTo>
                  <a:pt x="358248" y="230034"/>
                  <a:pt x="317285" y="287841"/>
                  <a:pt x="258904" y="312534"/>
                </a:cubicBezTo>
                <a:lnTo>
                  <a:pt x="252075" y="313913"/>
                </a:lnTo>
                <a:lnTo>
                  <a:pt x="391179" y="524007"/>
                </a:lnTo>
                <a:lnTo>
                  <a:pt x="0" y="524007"/>
                </a:lnTo>
                <a:lnTo>
                  <a:pt x="139105" y="313912"/>
                </a:lnTo>
                <a:lnTo>
                  <a:pt x="132276" y="312534"/>
                </a:lnTo>
                <a:cubicBezTo>
                  <a:pt x="73896" y="287841"/>
                  <a:pt x="32932" y="230034"/>
                  <a:pt x="32932" y="162658"/>
                </a:cubicBezTo>
                <a:cubicBezTo>
                  <a:pt x="32932" y="72824"/>
                  <a:pt x="105756" y="0"/>
                  <a:pt x="19559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0" name="本部">
            <a:extLst>
              <a:ext uri="{FF2B5EF4-FFF2-40B4-BE49-F238E27FC236}">
                <a16:creationId xmlns:a16="http://schemas.microsoft.com/office/drawing/2014/main" id="{C1BAD85B-2FA8-F289-66CD-59C32C3A33EC}"/>
              </a:ext>
            </a:extLst>
          </p:cNvPr>
          <p:cNvSpPr/>
          <p:nvPr/>
        </p:nvSpPr>
        <p:spPr>
          <a:xfrm>
            <a:off x="10957533" y="2908752"/>
            <a:ext cx="535588" cy="965268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 dirty="0">
                <a:solidFill>
                  <a:srgbClr val="262626"/>
                </a:solidFill>
                <a:latin typeface="Meiryo UI"/>
                <a:ea typeface="Meiryo UI"/>
              </a:rPr>
              <a:t>本部</a:t>
            </a:r>
          </a:p>
        </p:txBody>
      </p:sp>
      <p:cxnSp>
        <p:nvCxnSpPr>
          <p:cNvPr id="11" name="実線 店舗→本部">
            <a:extLst>
              <a:ext uri="{FF2B5EF4-FFF2-40B4-BE49-F238E27FC236}">
                <a16:creationId xmlns:a16="http://schemas.microsoft.com/office/drawing/2014/main" id="{371B9C8A-3C7E-9264-F027-67B072B9FD3B}"/>
              </a:ext>
            </a:extLst>
          </p:cNvPr>
          <p:cNvCxnSpPr/>
          <p:nvPr/>
        </p:nvCxnSpPr>
        <p:spPr>
          <a:xfrm>
            <a:off x="9083097" y="3324105"/>
            <a:ext cx="549632" cy="0"/>
          </a:xfrm>
          <a:prstGeom prst="line">
            <a:avLst/>
          </a:prstGeom>
          <a:ln w="19050">
            <a:solidFill>
              <a:srgbClr val="262626"/>
            </a:solidFill>
            <a:tailEnd type="triangle" w="med" len="med"/>
          </a:ln>
        </p:spPr>
      </p:cxnSp>
      <p:cxnSp>
        <p:nvCxnSpPr>
          <p:cNvPr id="12" name="実線 店舗→本部">
            <a:extLst>
              <a:ext uri="{FF2B5EF4-FFF2-40B4-BE49-F238E27FC236}">
                <a16:creationId xmlns:a16="http://schemas.microsoft.com/office/drawing/2014/main" id="{22E21C71-C462-09B4-CD0D-05B0BE028B6C}"/>
              </a:ext>
            </a:extLst>
          </p:cNvPr>
          <p:cNvCxnSpPr/>
          <p:nvPr/>
        </p:nvCxnSpPr>
        <p:spPr>
          <a:xfrm>
            <a:off x="10252474" y="3324105"/>
            <a:ext cx="549632" cy="0"/>
          </a:xfrm>
          <a:prstGeom prst="line">
            <a:avLst/>
          </a:prstGeom>
          <a:ln w="19050">
            <a:solidFill>
              <a:srgbClr val="262626"/>
            </a:solidFill>
            <a:headEnd type="triangle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274173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グ"/>
          <p:cNvSpPr/>
          <p:nvPr/>
        </p:nvSpPr>
        <p:spPr>
          <a:xfrm>
            <a:off x="360000" y="324000"/>
            <a:ext cx="1080000" cy="324000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100" b="1">
                <a:solidFill>
                  <a:srgbClr val="FFEE00"/>
                </a:solidFill>
                <a:latin typeface="Meiryo UI"/>
                <a:ea typeface="Meiryo UI"/>
              </a:rPr>
              <a:t>矢印サンプル集</a:t>
            </a:r>
          </a:p>
        </p:txBody>
      </p:sp>
      <p:sp>
        <p:nvSpPr>
          <p:cNvPr id="3" name="タイトル"/>
          <p:cNvSpPr txBox="1"/>
          <p:nvPr/>
        </p:nvSpPr>
        <p:spPr>
          <a:xfrm>
            <a:off x="1548000" y="306000"/>
            <a:ext cx="8640000" cy="36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2000" b="1" dirty="0">
                <a:solidFill>
                  <a:srgbClr val="262626"/>
                </a:solidFill>
                <a:latin typeface="Meiryo UI"/>
                <a:ea typeface="Meiryo UI"/>
              </a:rPr>
              <a:t>③</a:t>
            </a:r>
            <a:r>
              <a:rPr lang="ja-JP" sz="2000" b="1" dirty="0">
                <a:solidFill>
                  <a:srgbClr val="262626"/>
                </a:solidFill>
                <a:latin typeface="Meiryo UI"/>
                <a:ea typeface="Meiryo UI"/>
              </a:rPr>
              <a:t> カギ線コネクタ：L字・コの字・分岐</a:t>
            </a:r>
          </a:p>
        </p:txBody>
      </p:sp>
      <p:cxnSp>
        <p:nvCxnSpPr>
          <p:cNvPr id="5" name="罫線"/>
          <p:cNvCxnSpPr/>
          <p:nvPr/>
        </p:nvCxnSpPr>
        <p:spPr>
          <a:xfrm>
            <a:off x="360000" y="972000"/>
            <a:ext cx="11473200" cy="0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sp>
        <p:nvSpPr>
          <p:cNvPr id="6" name="注記"/>
          <p:cNvSpPr txBox="1"/>
          <p:nvPr/>
        </p:nvSpPr>
        <p:spPr>
          <a:xfrm>
            <a:off x="360000" y="6462000"/>
            <a:ext cx="7200000" cy="2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900" b="0">
                <a:solidFill>
                  <a:srgbClr val="6B6B6B"/>
                </a:solidFill>
                <a:latin typeface="Meiryo UI"/>
                <a:ea typeface="Meiryo UI"/>
              </a:rPr>
              <a:t>ジシューー（pptgakko.com）の矢印サンプル集。コピーして自分の資料に貼って使ってOK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1188000"/>
            <a:ext cx="4320000" cy="251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L字（横から下へ）</a:t>
            </a:r>
          </a:p>
        </p:txBody>
      </p:sp>
      <p:sp>
        <p:nvSpPr>
          <p:cNvPr id="8" name="L字 A"/>
          <p:cNvSpPr/>
          <p:nvPr/>
        </p:nvSpPr>
        <p:spPr>
          <a:xfrm>
            <a:off x="432000" y="1584000"/>
            <a:ext cx="1224000" cy="54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受付</a:t>
            </a:r>
          </a:p>
        </p:txBody>
      </p:sp>
      <p:sp>
        <p:nvSpPr>
          <p:cNvPr id="9" name="L字 B"/>
          <p:cNvSpPr/>
          <p:nvPr/>
        </p:nvSpPr>
        <p:spPr>
          <a:xfrm>
            <a:off x="2448000" y="2664000"/>
            <a:ext cx="1224000" cy="54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集計</a:t>
            </a:r>
          </a:p>
        </p:txBody>
      </p:sp>
      <p:cxnSp>
        <p:nvCxnSpPr>
          <p:cNvPr id="10" name="L字コネクタ"/>
          <p:cNvCxnSpPr>
            <a:stCxn id="8" idx="3"/>
            <a:endCxn id="9" idx="0"/>
          </p:cNvCxnSpPr>
          <p:nvPr/>
        </p:nvCxnSpPr>
        <p:spPr>
          <a:xfrm>
            <a:off x="1656000" y="1854000"/>
            <a:ext cx="1404000" cy="810000"/>
          </a:xfrm>
          <a:prstGeom prst="bentConnector2">
            <a:avLst/>
          </a:prstGeom>
          <a:ln w="19050">
            <a:solidFill>
              <a:srgbClr val="262626"/>
            </a:solidFill>
            <a:tailEnd type="triangle" w="med" len="med"/>
          </a:ln>
        </p:spPr>
      </p:cxnSp>
      <p:sp>
        <p:nvSpPr>
          <p:cNvPr id="11" name="TextBox 10"/>
          <p:cNvSpPr txBox="1"/>
          <p:nvPr/>
        </p:nvSpPr>
        <p:spPr>
          <a:xfrm>
            <a:off x="4320000" y="1188000"/>
            <a:ext cx="4320000" cy="251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コの字（右から右へ、戻る）</a:t>
            </a:r>
          </a:p>
        </p:txBody>
      </p:sp>
      <p:sp>
        <p:nvSpPr>
          <p:cNvPr id="12" name="コの字 A"/>
          <p:cNvSpPr/>
          <p:nvPr/>
        </p:nvSpPr>
        <p:spPr>
          <a:xfrm>
            <a:off x="4392000" y="1584000"/>
            <a:ext cx="1224000" cy="54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申請</a:t>
            </a:r>
          </a:p>
        </p:txBody>
      </p:sp>
      <p:sp>
        <p:nvSpPr>
          <p:cNvPr id="13" name="コの字 B"/>
          <p:cNvSpPr/>
          <p:nvPr/>
        </p:nvSpPr>
        <p:spPr>
          <a:xfrm>
            <a:off x="4392000" y="2664000"/>
            <a:ext cx="1224000" cy="54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差し戻し</a:t>
            </a:r>
          </a:p>
        </p:txBody>
      </p:sp>
      <p:sp>
        <p:nvSpPr>
          <p:cNvPr id="14" name="コの字の矢印"/>
          <p:cNvSpPr/>
          <p:nvPr/>
        </p:nvSpPr>
        <p:spPr>
          <a:xfrm>
            <a:off x="5616000" y="1854000"/>
            <a:ext cx="504000" cy="1080000"/>
          </a:xfrm>
          <a:custGeom>
            <a:avLst/>
            <a:gdLst/>
            <a:ahLst/>
            <a:cxnLst/>
            <a:rect l="l" t="t" r="r" b="b"/>
            <a:pathLst>
              <a:path w="504000" h="1080000">
                <a:moveTo>
                  <a:pt x="0" y="0"/>
                </a:moveTo>
                <a:lnTo>
                  <a:pt x="504000" y="0"/>
                </a:lnTo>
                <a:lnTo>
                  <a:pt x="504000" y="1080000"/>
                </a:lnTo>
                <a:lnTo>
                  <a:pt x="0" y="1080000"/>
                </a:lnTo>
              </a:path>
            </a:pathLst>
          </a:custGeom>
          <a:noFill/>
          <a:ln w="19050">
            <a:solidFill>
              <a:srgbClr val="E02020"/>
            </a:solidFill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100000" y="1188000"/>
            <a:ext cx="4320000" cy="251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分岐（1つから2つへ）</a:t>
            </a:r>
          </a:p>
        </p:txBody>
      </p:sp>
      <p:sp>
        <p:nvSpPr>
          <p:cNvPr id="17" name="分岐 A"/>
          <p:cNvSpPr/>
          <p:nvPr/>
        </p:nvSpPr>
        <p:spPr>
          <a:xfrm>
            <a:off x="8172000" y="2124000"/>
            <a:ext cx="1224000" cy="54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判定</a:t>
            </a:r>
          </a:p>
        </p:txBody>
      </p:sp>
      <p:sp>
        <p:nvSpPr>
          <p:cNvPr id="18" name="分岐 B"/>
          <p:cNvSpPr/>
          <p:nvPr/>
        </p:nvSpPr>
        <p:spPr>
          <a:xfrm>
            <a:off x="10260000" y="1512000"/>
            <a:ext cx="1224000" cy="54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OK</a:t>
            </a:r>
          </a:p>
        </p:txBody>
      </p:sp>
      <p:sp>
        <p:nvSpPr>
          <p:cNvPr id="19" name="分岐 C"/>
          <p:cNvSpPr/>
          <p:nvPr/>
        </p:nvSpPr>
        <p:spPr>
          <a:xfrm>
            <a:off x="10260000" y="2736000"/>
            <a:ext cx="1224000" cy="54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NG</a:t>
            </a:r>
          </a:p>
        </p:txBody>
      </p:sp>
      <p:cxnSp>
        <p:nvCxnSpPr>
          <p:cNvPr id="20" name="分岐コネクタ1"/>
          <p:cNvCxnSpPr>
            <a:stCxn id="17" idx="3"/>
            <a:endCxn id="18" idx="1"/>
          </p:cNvCxnSpPr>
          <p:nvPr/>
        </p:nvCxnSpPr>
        <p:spPr>
          <a:xfrm flipV="1">
            <a:off x="9396000" y="1782000"/>
            <a:ext cx="864000" cy="612000"/>
          </a:xfrm>
          <a:prstGeom prst="bentConnector3">
            <a:avLst/>
          </a:prstGeom>
          <a:ln w="19050">
            <a:solidFill>
              <a:srgbClr val="262626"/>
            </a:solidFill>
            <a:tailEnd type="triangle" w="med" len="med"/>
          </a:ln>
        </p:spPr>
      </p:cxnSp>
      <p:cxnSp>
        <p:nvCxnSpPr>
          <p:cNvPr id="21" name="分岐コネクタ2"/>
          <p:cNvCxnSpPr>
            <a:stCxn id="17" idx="3"/>
            <a:endCxn id="19" idx="1"/>
          </p:cNvCxnSpPr>
          <p:nvPr/>
        </p:nvCxnSpPr>
        <p:spPr>
          <a:xfrm>
            <a:off x="9396000" y="2394000"/>
            <a:ext cx="864000" cy="612000"/>
          </a:xfrm>
          <a:prstGeom prst="bentConnector3">
            <a:avLst/>
          </a:prstGeom>
          <a:ln w="19050">
            <a:solidFill>
              <a:srgbClr val="262626"/>
            </a:solidFill>
            <a:tailEnd type="triangle" w="med" len="med"/>
          </a:ln>
        </p:spPr>
      </p:cxnSp>
      <p:sp>
        <p:nvSpPr>
          <p:cNvPr id="22" name="TextBox 21"/>
          <p:cNvSpPr txBox="1"/>
          <p:nvPr/>
        </p:nvSpPr>
        <p:spPr>
          <a:xfrm>
            <a:off x="360000" y="3816000"/>
            <a:ext cx="4320000" cy="251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合流（2つから1つへ）</a:t>
            </a:r>
          </a:p>
        </p:txBody>
      </p:sp>
      <p:sp>
        <p:nvSpPr>
          <p:cNvPr id="23" name="合流 A"/>
          <p:cNvSpPr/>
          <p:nvPr/>
        </p:nvSpPr>
        <p:spPr>
          <a:xfrm>
            <a:off x="432000" y="4176000"/>
            <a:ext cx="1224000" cy="54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店舗の集計</a:t>
            </a:r>
          </a:p>
        </p:txBody>
      </p:sp>
      <p:sp>
        <p:nvSpPr>
          <p:cNvPr id="24" name="合流 B"/>
          <p:cNvSpPr/>
          <p:nvPr/>
        </p:nvSpPr>
        <p:spPr>
          <a:xfrm>
            <a:off x="432000" y="5400000"/>
            <a:ext cx="1224000" cy="54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本部の集計</a:t>
            </a:r>
          </a:p>
        </p:txBody>
      </p:sp>
      <p:sp>
        <p:nvSpPr>
          <p:cNvPr id="25" name="合流 C"/>
          <p:cNvSpPr/>
          <p:nvPr/>
        </p:nvSpPr>
        <p:spPr>
          <a:xfrm>
            <a:off x="2520000" y="4788000"/>
            <a:ext cx="1224000" cy="54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月次報告</a:t>
            </a:r>
          </a:p>
        </p:txBody>
      </p:sp>
      <p:cxnSp>
        <p:nvCxnSpPr>
          <p:cNvPr id="26" name="合流コネクタ1"/>
          <p:cNvCxnSpPr>
            <a:stCxn id="23" idx="3"/>
            <a:endCxn id="25" idx="1"/>
          </p:cNvCxnSpPr>
          <p:nvPr/>
        </p:nvCxnSpPr>
        <p:spPr>
          <a:xfrm>
            <a:off x="1656000" y="4446000"/>
            <a:ext cx="864000" cy="612000"/>
          </a:xfrm>
          <a:prstGeom prst="bentConnector3">
            <a:avLst/>
          </a:prstGeom>
          <a:ln w="19050">
            <a:solidFill>
              <a:srgbClr val="262626"/>
            </a:solidFill>
            <a:tailEnd type="triangle" w="med" len="med"/>
          </a:ln>
        </p:spPr>
      </p:cxnSp>
      <p:cxnSp>
        <p:nvCxnSpPr>
          <p:cNvPr id="27" name="合流コネクタ2"/>
          <p:cNvCxnSpPr>
            <a:stCxn id="24" idx="3"/>
            <a:endCxn id="25" idx="1"/>
          </p:cNvCxnSpPr>
          <p:nvPr/>
        </p:nvCxnSpPr>
        <p:spPr>
          <a:xfrm flipV="1">
            <a:off x="1656000" y="5058000"/>
            <a:ext cx="864000" cy="612000"/>
          </a:xfrm>
          <a:prstGeom prst="bentConnector3">
            <a:avLst/>
          </a:prstGeom>
          <a:ln w="19050">
            <a:solidFill>
              <a:srgbClr val="262626"/>
            </a:solidFill>
            <a:tailEnd type="triangle" w="med" len="med"/>
          </a:ln>
        </p:spPr>
      </p:cxnSp>
      <p:sp>
        <p:nvSpPr>
          <p:cNvPr id="28" name="TextBox 27"/>
          <p:cNvSpPr txBox="1"/>
          <p:nvPr/>
        </p:nvSpPr>
        <p:spPr>
          <a:xfrm>
            <a:off x="4320000" y="3816000"/>
            <a:ext cx="4320000" cy="251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sz="1200" b="1">
                <a:solidFill>
                  <a:srgbClr val="262626"/>
                </a:solidFill>
                <a:latin typeface="Meiryo UI"/>
                <a:ea typeface="Meiryo UI"/>
              </a:rPr>
              <a:t>箱を動かしても線がついてくる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92000" y="4140000"/>
            <a:ext cx="7380000" cy="180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・コネクタは図形の「点」につなぐ（つながると点が緑になる）</a:t>
            </a:r>
          </a:p>
          <a:p>
            <a:pPr algn="l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・直線を2本つなぎ合わせて折れ線にしない（図形を動かすとバラける）</a:t>
            </a:r>
          </a:p>
          <a:p>
            <a:pPr algn="l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・曲がる位置は、線の真ん中の黄色い丸をドラッグ</a:t>
            </a:r>
          </a:p>
          <a:p>
            <a:pPr algn="l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・曲線にしたいときは「コネクタ：曲線」、好きな位置で何回も曲げたいときは「フリーフォーム」</a:t>
            </a:r>
          </a:p>
          <a:p>
            <a:pPr algn="l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→ くわしくは「パワポで矢印・折れ線を曲げる方法」（pptgakko.com/bent-arrow/）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グ"/>
          <p:cNvSpPr/>
          <p:nvPr/>
        </p:nvSpPr>
        <p:spPr>
          <a:xfrm>
            <a:off x="360000" y="324000"/>
            <a:ext cx="1080000" cy="324000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ja-JP" sz="1100" b="1">
                <a:solidFill>
                  <a:srgbClr val="FFEE00"/>
                </a:solidFill>
                <a:latin typeface="Meiryo UI"/>
                <a:ea typeface="Meiryo UI"/>
              </a:rPr>
              <a:t>矢印サンプル集</a:t>
            </a:r>
          </a:p>
        </p:txBody>
      </p:sp>
      <p:sp>
        <p:nvSpPr>
          <p:cNvPr id="3" name="タイトル"/>
          <p:cNvSpPr txBox="1"/>
          <p:nvPr/>
        </p:nvSpPr>
        <p:spPr>
          <a:xfrm>
            <a:off x="1548000" y="306000"/>
            <a:ext cx="8640000" cy="360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2000" b="1" dirty="0">
                <a:solidFill>
                  <a:srgbClr val="262626"/>
                </a:solidFill>
                <a:latin typeface="Meiryo UI"/>
                <a:ea typeface="Meiryo UI"/>
              </a:rPr>
              <a:t>④ その他矢印</a:t>
            </a:r>
            <a:endParaRPr lang="ja-JP" sz="20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cxnSp>
        <p:nvCxnSpPr>
          <p:cNvPr id="5" name="罫線"/>
          <p:cNvCxnSpPr/>
          <p:nvPr/>
        </p:nvCxnSpPr>
        <p:spPr>
          <a:xfrm>
            <a:off x="360000" y="972000"/>
            <a:ext cx="11473200" cy="0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sp>
        <p:nvSpPr>
          <p:cNvPr id="6" name="注記"/>
          <p:cNvSpPr txBox="1"/>
          <p:nvPr/>
        </p:nvSpPr>
        <p:spPr>
          <a:xfrm>
            <a:off x="360000" y="6462000"/>
            <a:ext cx="7200000" cy="216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/>
            <a:r>
              <a:rPr lang="ja-JP" sz="900" b="0">
                <a:solidFill>
                  <a:srgbClr val="6B6B6B"/>
                </a:solidFill>
                <a:latin typeface="Meiryo UI"/>
                <a:ea typeface="Meiryo UI"/>
              </a:rPr>
              <a:t>ジシューー（pptgakko.com）の矢印サンプル集。コピーして自分の資料に貼って使ってOK</a:t>
            </a:r>
          </a:p>
        </p:txBody>
      </p:sp>
      <p:sp>
        <p:nvSpPr>
          <p:cNvPr id="7" name="ブロック矢印 1"/>
          <p:cNvSpPr/>
          <p:nvPr/>
        </p:nvSpPr>
        <p:spPr>
          <a:xfrm>
            <a:off x="432000" y="1943999"/>
            <a:ext cx="1440000" cy="792000"/>
          </a:xfrm>
          <a:prstGeom prst="rightArrow">
            <a:avLst/>
          </a:prstGeom>
          <a:solidFill>
            <a:srgbClr val="26262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1999" y="2987999"/>
            <a:ext cx="2160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右矢印　Before→After、結論へ</a:t>
            </a:r>
          </a:p>
        </p:txBody>
      </p:sp>
      <p:sp>
        <p:nvSpPr>
          <p:cNvPr id="9" name="ブロック矢印 2"/>
          <p:cNvSpPr/>
          <p:nvPr/>
        </p:nvSpPr>
        <p:spPr>
          <a:xfrm>
            <a:off x="3204000" y="1871999"/>
            <a:ext cx="792000" cy="936000"/>
          </a:xfrm>
          <a:prstGeom prst="downArrow">
            <a:avLst/>
          </a:prstGeom>
          <a:solidFill>
            <a:srgbClr val="26262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520000" y="2987999"/>
            <a:ext cx="2160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下矢印　上の要素から結論へ</a:t>
            </a:r>
          </a:p>
        </p:txBody>
      </p:sp>
      <p:sp>
        <p:nvSpPr>
          <p:cNvPr id="11" name="ブロック矢印 3"/>
          <p:cNvSpPr/>
          <p:nvPr/>
        </p:nvSpPr>
        <p:spPr>
          <a:xfrm>
            <a:off x="5328000" y="1979998"/>
            <a:ext cx="1440000" cy="720000"/>
          </a:xfrm>
          <a:prstGeom prst="leftRightArrow">
            <a:avLst/>
          </a:prstGeom>
          <a:solidFill>
            <a:srgbClr val="262626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968000" y="2987999"/>
            <a:ext cx="2160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左右矢印　対立・やり取り</a:t>
            </a:r>
          </a:p>
        </p:txBody>
      </p:sp>
      <p:sp>
        <p:nvSpPr>
          <p:cNvPr id="15" name="円弧 上"/>
          <p:cNvSpPr/>
          <p:nvPr/>
        </p:nvSpPr>
        <p:spPr>
          <a:xfrm>
            <a:off x="9000000" y="1674002"/>
            <a:ext cx="1080000" cy="1080000"/>
          </a:xfrm>
          <a:prstGeom prst="arc">
            <a:avLst>
              <a:gd name="adj1" fmla="val 11400000"/>
              <a:gd name="adj2" fmla="val 20400000"/>
            </a:avLst>
          </a:pr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円弧 下"/>
          <p:cNvSpPr/>
          <p:nvPr/>
        </p:nvSpPr>
        <p:spPr>
          <a:xfrm>
            <a:off x="9000000" y="1674002"/>
            <a:ext cx="1080000" cy="1080000"/>
          </a:xfrm>
          <a:prstGeom prst="arc">
            <a:avLst>
              <a:gd name="adj1" fmla="val 600000"/>
              <a:gd name="adj2" fmla="val 9600000"/>
            </a:avLst>
          </a:prstGeom>
          <a:noFill/>
          <a:ln w="19050">
            <a:solidFill>
              <a:srgbClr val="262626"/>
            </a:solidFill>
            <a:tailEnd type="triangle" w="med" len="med"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60000" y="2862001"/>
            <a:ext cx="2160000" cy="324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/>
            <a:r>
              <a:rPr lang="ja-JP" sz="1000" b="0">
                <a:solidFill>
                  <a:srgbClr val="262626"/>
                </a:solidFill>
                <a:latin typeface="Meiryo UI"/>
                <a:ea typeface="Meiryo UI"/>
              </a:rPr>
              <a:t>円弧＋矢じり　循環・サイクル（環状矢印より細く静か）</a:t>
            </a:r>
          </a:p>
        </p:txBody>
      </p:sp>
      <p:sp>
        <p:nvSpPr>
          <p:cNvPr id="33" name="TextBox 6">
            <a:extLst>
              <a:ext uri="{FF2B5EF4-FFF2-40B4-BE49-F238E27FC236}">
                <a16:creationId xmlns:a16="http://schemas.microsoft.com/office/drawing/2014/main" id="{DFA6D46E-305F-F60A-E55A-9802E90E027E}"/>
              </a:ext>
            </a:extLst>
          </p:cNvPr>
          <p:cNvSpPr txBox="1"/>
          <p:nvPr/>
        </p:nvSpPr>
        <p:spPr>
          <a:xfrm>
            <a:off x="360000" y="1286099"/>
            <a:ext cx="4320000" cy="251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400" b="1" dirty="0">
                <a:solidFill>
                  <a:srgbClr val="262626"/>
                </a:solidFill>
                <a:latin typeface="Meiryo UI"/>
                <a:ea typeface="Meiryo UI"/>
              </a:rPr>
              <a:t>ブロック矢印</a:t>
            </a:r>
            <a:endParaRPr lang="ja-JP" sz="14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34" name="TextBox 6">
            <a:extLst>
              <a:ext uri="{FF2B5EF4-FFF2-40B4-BE49-F238E27FC236}">
                <a16:creationId xmlns:a16="http://schemas.microsoft.com/office/drawing/2014/main" id="{53A9FC41-3D13-F622-F9F4-F2E0D44D0F6C}"/>
              </a:ext>
            </a:extLst>
          </p:cNvPr>
          <p:cNvSpPr txBox="1"/>
          <p:nvPr/>
        </p:nvSpPr>
        <p:spPr>
          <a:xfrm>
            <a:off x="360000" y="3756738"/>
            <a:ext cx="4320000" cy="251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400" b="1" dirty="0">
                <a:solidFill>
                  <a:srgbClr val="262626"/>
                </a:solidFill>
                <a:latin typeface="Meiryo UI"/>
                <a:ea typeface="Meiryo UI"/>
              </a:rPr>
              <a:t>三角形を使う</a:t>
            </a:r>
            <a:endParaRPr lang="ja-JP" sz="14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35" name="三角形の箱1">
            <a:extLst>
              <a:ext uri="{FF2B5EF4-FFF2-40B4-BE49-F238E27FC236}">
                <a16:creationId xmlns:a16="http://schemas.microsoft.com/office/drawing/2014/main" id="{DE2245EA-D794-5E70-B9E9-7F8F916E179F}"/>
              </a:ext>
            </a:extLst>
          </p:cNvPr>
          <p:cNvSpPr/>
          <p:nvPr/>
        </p:nvSpPr>
        <p:spPr>
          <a:xfrm>
            <a:off x="792000" y="4333774"/>
            <a:ext cx="570808" cy="1148401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en-US" altLang="ja-JP" sz="1000" b="0">
                <a:solidFill>
                  <a:srgbClr val="262626"/>
                </a:solidFill>
                <a:latin typeface="Meiryo UI"/>
                <a:ea typeface="Meiryo UI"/>
              </a:rPr>
              <a:t>XX</a:t>
            </a:r>
            <a:endParaRPr lang="ja-JP" sz="10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36" name="三角形の箱1">
            <a:extLst>
              <a:ext uri="{FF2B5EF4-FFF2-40B4-BE49-F238E27FC236}">
                <a16:creationId xmlns:a16="http://schemas.microsoft.com/office/drawing/2014/main" id="{39CB2182-F83C-B49B-590B-2CDA68541721}"/>
              </a:ext>
            </a:extLst>
          </p:cNvPr>
          <p:cNvSpPr/>
          <p:nvPr/>
        </p:nvSpPr>
        <p:spPr>
          <a:xfrm>
            <a:off x="1481306" y="4333774"/>
            <a:ext cx="2514693" cy="321925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en-US" altLang="ja-JP" sz="1000" b="0">
                <a:solidFill>
                  <a:srgbClr val="262626"/>
                </a:solidFill>
                <a:latin typeface="Meiryo UI"/>
                <a:ea typeface="Meiryo UI"/>
              </a:rPr>
              <a:t>XX</a:t>
            </a:r>
            <a:endParaRPr lang="ja-JP" sz="10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37" name="三角形の箱1">
            <a:extLst>
              <a:ext uri="{FF2B5EF4-FFF2-40B4-BE49-F238E27FC236}">
                <a16:creationId xmlns:a16="http://schemas.microsoft.com/office/drawing/2014/main" id="{34F75D45-2D89-26A5-5C1C-0DD5D1ED6318}"/>
              </a:ext>
            </a:extLst>
          </p:cNvPr>
          <p:cNvSpPr/>
          <p:nvPr/>
        </p:nvSpPr>
        <p:spPr>
          <a:xfrm>
            <a:off x="1481306" y="4747012"/>
            <a:ext cx="2514693" cy="321925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en-US" altLang="ja-JP" sz="1000" b="0">
                <a:solidFill>
                  <a:srgbClr val="262626"/>
                </a:solidFill>
                <a:latin typeface="Meiryo UI"/>
                <a:ea typeface="Meiryo UI"/>
              </a:rPr>
              <a:t>XX</a:t>
            </a:r>
            <a:endParaRPr lang="ja-JP" sz="10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38" name="三角形の箱1">
            <a:extLst>
              <a:ext uri="{FF2B5EF4-FFF2-40B4-BE49-F238E27FC236}">
                <a16:creationId xmlns:a16="http://schemas.microsoft.com/office/drawing/2014/main" id="{9B144123-7770-6C84-DE36-E233E571B5C0}"/>
              </a:ext>
            </a:extLst>
          </p:cNvPr>
          <p:cNvSpPr/>
          <p:nvPr/>
        </p:nvSpPr>
        <p:spPr>
          <a:xfrm>
            <a:off x="1481306" y="5160250"/>
            <a:ext cx="2514693" cy="321925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  <a:effectLst/>
        </p:spPr>
        <p:txBody>
          <a:bodyPr wrap="square" lIns="43200" tIns="18000" rIns="43200" bIns="18000" rtlCol="0" anchor="ctr"/>
          <a:lstStyle/>
          <a:p>
            <a:pPr algn="ctr"/>
            <a:r>
              <a:rPr lang="en-US" altLang="ja-JP" sz="1000" b="0">
                <a:solidFill>
                  <a:srgbClr val="262626"/>
                </a:solidFill>
                <a:latin typeface="Meiryo UI"/>
                <a:ea typeface="Meiryo UI"/>
              </a:rPr>
              <a:t>XX</a:t>
            </a:r>
            <a:endParaRPr lang="ja-JP" sz="1000" b="0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39" name="三角形の矢印1">
            <a:extLst>
              <a:ext uri="{FF2B5EF4-FFF2-40B4-BE49-F238E27FC236}">
                <a16:creationId xmlns:a16="http://schemas.microsoft.com/office/drawing/2014/main" id="{B193882C-13D2-406C-61FB-E2A6ECE71BE1}"/>
              </a:ext>
            </a:extLst>
          </p:cNvPr>
          <p:cNvSpPr/>
          <p:nvPr/>
        </p:nvSpPr>
        <p:spPr>
          <a:xfrm rot="10800000">
            <a:off x="2255222" y="5658194"/>
            <a:ext cx="529556" cy="149109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28">
            <a:extLst>
              <a:ext uri="{FF2B5EF4-FFF2-40B4-BE49-F238E27FC236}">
                <a16:creationId xmlns:a16="http://schemas.microsoft.com/office/drawing/2014/main" id="{98128279-FE3A-7182-2990-A18B388AC7F5}"/>
              </a:ext>
            </a:extLst>
          </p:cNvPr>
          <p:cNvSpPr txBox="1"/>
          <p:nvPr/>
        </p:nvSpPr>
        <p:spPr>
          <a:xfrm>
            <a:off x="758652" y="5856441"/>
            <a:ext cx="3237347" cy="23886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/>
            <a:r>
              <a:rPr lang="ja-JP" altLang="en-US" sz="900" b="0" dirty="0">
                <a:solidFill>
                  <a:srgbClr val="6B6B6B"/>
                </a:solidFill>
                <a:latin typeface="Meiryo UI"/>
                <a:ea typeface="Meiryo UI"/>
              </a:rPr>
              <a:t>結論：〇〇に関しては〇〇の方針を採用すべき</a:t>
            </a:r>
            <a:endParaRPr lang="ja-JP" sz="900" b="0" dirty="0">
              <a:solidFill>
                <a:srgbClr val="6B6B6B"/>
              </a:solidFill>
              <a:latin typeface="Meiryo UI"/>
              <a:ea typeface="Meiryo UI"/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33AC17F1-B9B5-D825-7014-057CAF1119FB}"/>
              </a:ext>
            </a:extLst>
          </p:cNvPr>
          <p:cNvGrpSpPr/>
          <p:nvPr/>
        </p:nvGrpSpPr>
        <p:grpSpPr>
          <a:xfrm>
            <a:off x="4498131" y="4335256"/>
            <a:ext cx="2514693" cy="1550737"/>
            <a:chOff x="4498131" y="4335257"/>
            <a:chExt cx="2520000" cy="986398"/>
          </a:xfrm>
        </p:grpSpPr>
        <p:sp>
          <p:nvSpPr>
            <p:cNvPr id="24" name="三角形の箱1"/>
            <p:cNvSpPr/>
            <p:nvPr/>
          </p:nvSpPr>
          <p:spPr>
            <a:xfrm>
              <a:off x="4498131" y="4335257"/>
              <a:ext cx="1080000" cy="20826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262626"/>
              </a:solidFill>
            </a:ln>
            <a:effectLst/>
          </p:spPr>
          <p:txBody>
            <a:bodyPr wrap="square" lIns="43200" tIns="18000" rIns="43200" bIns="18000" rtlCol="0" anchor="ctr"/>
            <a:lstStyle/>
            <a:p>
              <a:pPr algn="ctr"/>
              <a:r>
                <a:rPr lang="en-US" altLang="ja-JP" sz="1000" b="0" dirty="0">
                  <a:solidFill>
                    <a:srgbClr val="262626"/>
                  </a:solidFill>
                  <a:latin typeface="Meiryo UI"/>
                  <a:ea typeface="Meiryo UI"/>
                </a:rPr>
                <a:t>Before</a:t>
              </a:r>
              <a:endParaRPr lang="ja-JP" sz="1000" b="0" dirty="0">
                <a:solidFill>
                  <a:srgbClr val="262626"/>
                </a:solidFill>
                <a:latin typeface="Meiryo UI"/>
                <a:ea typeface="Meiryo UI"/>
              </a:endParaRPr>
            </a:p>
          </p:txBody>
        </p:sp>
        <p:sp>
          <p:nvSpPr>
            <p:cNvPr id="25" name="三角形の矢印1"/>
            <p:cNvSpPr/>
            <p:nvPr/>
          </p:nvSpPr>
          <p:spPr>
            <a:xfrm rot="5400000">
              <a:off x="5583278" y="4874708"/>
              <a:ext cx="368952" cy="129315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三角形の箱2"/>
            <p:cNvSpPr/>
            <p:nvPr/>
          </p:nvSpPr>
          <p:spPr>
            <a:xfrm>
              <a:off x="5938131" y="4335257"/>
              <a:ext cx="1080000" cy="20826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262626"/>
              </a:solidFill>
            </a:ln>
            <a:effectLst/>
          </p:spPr>
          <p:txBody>
            <a:bodyPr wrap="square" lIns="43200" tIns="18000" rIns="43200" bIns="18000" rtlCol="0" anchor="ctr"/>
            <a:lstStyle/>
            <a:p>
              <a:pPr algn="ctr"/>
              <a:r>
                <a:rPr lang="en-US" altLang="ja-JP" sz="1000" b="0" dirty="0">
                  <a:solidFill>
                    <a:srgbClr val="262626"/>
                  </a:solidFill>
                  <a:latin typeface="Meiryo UI"/>
                  <a:ea typeface="Meiryo UI"/>
                </a:rPr>
                <a:t>After</a:t>
              </a:r>
              <a:endParaRPr lang="ja-JP" sz="1000" b="0" dirty="0">
                <a:solidFill>
                  <a:srgbClr val="262626"/>
                </a:solidFill>
                <a:latin typeface="Meiryo UI"/>
                <a:ea typeface="Meiryo UI"/>
              </a:endParaRPr>
            </a:p>
          </p:txBody>
        </p:sp>
        <p:sp>
          <p:nvSpPr>
            <p:cNvPr id="41" name="三角形の箱1">
              <a:extLst>
                <a:ext uri="{FF2B5EF4-FFF2-40B4-BE49-F238E27FC236}">
                  <a16:creationId xmlns:a16="http://schemas.microsoft.com/office/drawing/2014/main" id="{817818BE-13B5-0B8A-4586-E8BEEF1B6BDC}"/>
                </a:ext>
              </a:extLst>
            </p:cNvPr>
            <p:cNvSpPr/>
            <p:nvPr/>
          </p:nvSpPr>
          <p:spPr>
            <a:xfrm>
              <a:off x="4498131" y="4543523"/>
              <a:ext cx="1080000" cy="77813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262626"/>
              </a:solidFill>
            </a:ln>
            <a:effectLst/>
          </p:spPr>
          <p:txBody>
            <a:bodyPr wrap="square" lIns="43200" tIns="18000" rIns="43200" bIns="18000" rtlCol="0" anchor="ctr"/>
            <a:lstStyle/>
            <a:p>
              <a:pPr algn="ctr"/>
              <a:endParaRPr lang="ja-JP" sz="1000" b="0" dirty="0">
                <a:solidFill>
                  <a:srgbClr val="262626"/>
                </a:solidFill>
                <a:latin typeface="Meiryo UI"/>
                <a:ea typeface="Meiryo UI"/>
              </a:endParaRPr>
            </a:p>
          </p:txBody>
        </p:sp>
        <p:sp>
          <p:nvSpPr>
            <p:cNvPr id="42" name="三角形の箱2">
              <a:extLst>
                <a:ext uri="{FF2B5EF4-FFF2-40B4-BE49-F238E27FC236}">
                  <a16:creationId xmlns:a16="http://schemas.microsoft.com/office/drawing/2014/main" id="{DDCFE892-273B-CF4C-A628-4FBF49AE5A28}"/>
                </a:ext>
              </a:extLst>
            </p:cNvPr>
            <p:cNvSpPr/>
            <p:nvPr/>
          </p:nvSpPr>
          <p:spPr>
            <a:xfrm>
              <a:off x="5938131" y="4543523"/>
              <a:ext cx="1080000" cy="77813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262626"/>
              </a:solidFill>
            </a:ln>
            <a:effectLst/>
          </p:spPr>
          <p:txBody>
            <a:bodyPr wrap="square" lIns="43200" tIns="18000" rIns="43200" bIns="18000" rtlCol="0" anchor="ctr"/>
            <a:lstStyle/>
            <a:p>
              <a:pPr algn="ctr"/>
              <a:endParaRPr lang="ja-JP" sz="1000" b="0" dirty="0">
                <a:solidFill>
                  <a:srgbClr val="262626"/>
                </a:solidFill>
                <a:latin typeface="Meiryo UI"/>
                <a:ea typeface="Meiryo UI"/>
              </a:endParaRPr>
            </a:p>
          </p:txBody>
        </p:sp>
      </p:grpSp>
      <p:sp>
        <p:nvSpPr>
          <p:cNvPr id="44" name="TextBox 6">
            <a:extLst>
              <a:ext uri="{FF2B5EF4-FFF2-40B4-BE49-F238E27FC236}">
                <a16:creationId xmlns:a16="http://schemas.microsoft.com/office/drawing/2014/main" id="{7C9AEF16-C86F-9ADF-7E82-018EE81EE282}"/>
              </a:ext>
            </a:extLst>
          </p:cNvPr>
          <p:cNvSpPr txBox="1"/>
          <p:nvPr/>
        </p:nvSpPr>
        <p:spPr>
          <a:xfrm>
            <a:off x="7560000" y="1286099"/>
            <a:ext cx="4320000" cy="251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400" b="1" dirty="0">
                <a:solidFill>
                  <a:srgbClr val="262626"/>
                </a:solidFill>
                <a:latin typeface="Meiryo UI"/>
                <a:ea typeface="Meiryo UI"/>
              </a:rPr>
              <a:t>循環</a:t>
            </a:r>
            <a:endParaRPr lang="ja-JP" sz="14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48" name="TextBox 6">
            <a:extLst>
              <a:ext uri="{FF2B5EF4-FFF2-40B4-BE49-F238E27FC236}">
                <a16:creationId xmlns:a16="http://schemas.microsoft.com/office/drawing/2014/main" id="{3A82DF8D-50E7-4326-D21D-700DA74099BE}"/>
              </a:ext>
            </a:extLst>
          </p:cNvPr>
          <p:cNvSpPr txBox="1"/>
          <p:nvPr/>
        </p:nvSpPr>
        <p:spPr>
          <a:xfrm>
            <a:off x="7560000" y="3695191"/>
            <a:ext cx="4320000" cy="251999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/>
            <a:r>
              <a:rPr lang="ja-JP" altLang="en-US" sz="1400" b="1" dirty="0">
                <a:solidFill>
                  <a:srgbClr val="262626"/>
                </a:solidFill>
                <a:latin typeface="Meiryo UI"/>
                <a:ea typeface="Meiryo UI"/>
              </a:rPr>
              <a:t>ギュイーンっていう矢印</a:t>
            </a:r>
            <a:endParaRPr lang="ja-JP" sz="1400" b="1" dirty="0">
              <a:solidFill>
                <a:srgbClr val="262626"/>
              </a:solidFill>
              <a:latin typeface="Meiryo UI"/>
              <a:ea typeface="Meiryo UI"/>
            </a:endParaRPr>
          </a:p>
        </p:txBody>
      </p:sp>
      <p:sp>
        <p:nvSpPr>
          <p:cNvPr id="50" name="図形 49">
            <a:extLst>
              <a:ext uri="{FF2B5EF4-FFF2-40B4-BE49-F238E27FC236}">
                <a16:creationId xmlns:a16="http://schemas.microsoft.com/office/drawing/2014/main" id="{4E73D087-DD9B-DA96-5319-6ECA11F95197}"/>
              </a:ext>
            </a:extLst>
          </p:cNvPr>
          <p:cNvSpPr/>
          <p:nvPr/>
        </p:nvSpPr>
        <p:spPr>
          <a:xfrm rot="17203626" flipV="1">
            <a:off x="8084913" y="4919024"/>
            <a:ext cx="1049545" cy="731927"/>
          </a:xfrm>
          <a:prstGeom prst="swooshArrow">
            <a:avLst>
              <a:gd name="adj1" fmla="val 16310"/>
              <a:gd name="adj2" fmla="val 3137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51" name="図形 50">
            <a:extLst>
              <a:ext uri="{FF2B5EF4-FFF2-40B4-BE49-F238E27FC236}">
                <a16:creationId xmlns:a16="http://schemas.microsoft.com/office/drawing/2014/main" id="{0799039D-1025-CE80-AD52-2CB1B647ABD3}"/>
              </a:ext>
            </a:extLst>
          </p:cNvPr>
          <p:cNvSpPr/>
          <p:nvPr/>
        </p:nvSpPr>
        <p:spPr>
          <a:xfrm rot="17203626" flipV="1">
            <a:off x="9290194" y="4366126"/>
            <a:ext cx="1809882" cy="1262167"/>
          </a:xfrm>
          <a:prstGeom prst="swooshArrow">
            <a:avLst>
              <a:gd name="adj1" fmla="val 16310"/>
              <a:gd name="adj2" fmla="val 31370"/>
            </a:avLst>
          </a:prstGeom>
          <a:gradFill flip="none" rotWithShape="1">
            <a:gsLst>
              <a:gs pos="0">
                <a:schemeClr val="accent1">
                  <a:lumMod val="7000"/>
                  <a:lumOff val="93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2617</TotalTime>
  <Words>410</Words>
  <Application>Microsoft Office PowerPoint</Application>
  <PresentationFormat>ワイド画面</PresentationFormat>
  <Paragraphs>69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ジシューー</dc:creator>
  <cp:lastModifiedBy>ジシューー</cp:lastModifiedBy>
  <cp:revision>171</cp:revision>
  <dcterms:created xsi:type="dcterms:W3CDTF">2021-03-30T20:21:31Z</dcterms:created>
  <dcterms:modified xsi:type="dcterms:W3CDTF">2026-10-27T08:52:24Z</dcterms:modified>
</cp:coreProperties>
</file>