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0" r:id="rId2"/>
    <p:sldId id="371" r:id="rId3"/>
    <p:sldId id="372" r:id="rId4"/>
    <p:sldId id="373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DE2C"/>
    <a:srgbClr val="ED6F6C"/>
    <a:srgbClr val="EE6F6A"/>
    <a:srgbClr val="EEEEEE"/>
    <a:srgbClr val="10949C"/>
    <a:srgbClr val="0E969C"/>
    <a:srgbClr val="9CF2F6"/>
    <a:srgbClr val="FAD3D2"/>
    <a:srgbClr val="FAD9D7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8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E0A83A-3B4F-4B1B-8028-956830F7B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259E38-D6F1-4882-AD4B-705116B62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F3F490-7710-46D7-A55D-D5C09564E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6A0F-64B9-46E6-9476-56DF2B7D38F2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B4304D-10EE-413D-9555-EF3AF7A2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981408-A28A-44E5-A9A6-03EDB99D1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89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CC1EDC-9B88-4526-A78A-76F4A14D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7A13F2-3105-40BC-BF22-6638E1AE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游ゴシック" panose="020B0400000000000000" pitchFamily="50" charset="-128"/>
              <a:buChar char="‒"/>
              <a:defRPr/>
            </a:lvl2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BAD5F-68AB-4726-A301-FB4136F4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6A0F-64B9-46E6-9476-56DF2B7D38F2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1EE0DD-673F-4E0D-B6F9-A8863278A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A52557-DEBA-446A-857A-29895ACCB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64951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6E48A16-1D23-48D4-9458-25B6777C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29ECEC-15FD-42AC-9380-5C35B356D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158ED0-8C94-4856-AF5F-E0B72B86F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16A0F-64B9-46E6-9476-56DF2B7D38F2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A2930D-08CE-40C9-9B21-A889E0A93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558BD4-3944-44C4-9AD4-0202FA145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04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94425-AFE6-69E2-4DF8-1A0D7BFEA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ラベル">
            <a:extLst>
              <a:ext uri="{FF2B5EF4-FFF2-40B4-BE49-F238E27FC236}">
                <a16:creationId xmlns:a16="http://schemas.microsoft.com/office/drawing/2014/main" id="{7C302C77-7E54-F640-4FF6-0C114632DCCE}"/>
              </a:ext>
            </a:extLst>
          </p:cNvPr>
          <p:cNvSpPr/>
          <p:nvPr/>
        </p:nvSpPr>
        <p:spPr>
          <a:xfrm>
            <a:off x="360000" y="270000"/>
            <a:ext cx="1655999" cy="3420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txBody>
          <a:bodyPr wrap="square" lIns="18000" tIns="7200" rIns="18000" bIns="7200" rtlCol="0" anchor="ctr"/>
          <a:lstStyle/>
          <a:p>
            <a:pPr algn="ctr"/>
            <a:r>
              <a:rPr lang="ja-JP" altLang="ja-JP" sz="1400" b="1" dirty="0">
                <a:solidFill>
                  <a:srgbClr val="FFFFFF"/>
                </a:solidFill>
                <a:latin typeface="Meiryo UI"/>
                <a:ea typeface="Meiryo UI"/>
              </a:rPr>
              <a:t>変更前（As-Is）</a:t>
            </a:r>
          </a:p>
        </p:txBody>
      </p:sp>
      <p:sp>
        <p:nvSpPr>
          <p:cNvPr id="3" name="タイトル">
            <a:extLst>
              <a:ext uri="{FF2B5EF4-FFF2-40B4-BE49-F238E27FC236}">
                <a16:creationId xmlns:a16="http://schemas.microsoft.com/office/drawing/2014/main" id="{6DF0B40B-F74C-43A1-FAC0-2C086BCC0FF9}"/>
              </a:ext>
            </a:extLst>
          </p:cNvPr>
          <p:cNvSpPr txBox="1"/>
          <p:nvPr/>
        </p:nvSpPr>
        <p:spPr>
          <a:xfrm>
            <a:off x="2160000" y="234000"/>
            <a:ext cx="8640000" cy="413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200" b="1">
                <a:solidFill>
                  <a:srgbClr val="262626"/>
                </a:solidFill>
                <a:latin typeface="Meiryo UI"/>
                <a:ea typeface="Meiryo UI"/>
              </a:rPr>
              <a:t>① 予約の受付から来店まで</a:t>
            </a:r>
          </a:p>
        </p:txBody>
      </p:sp>
      <p:sp>
        <p:nvSpPr>
          <p:cNvPr id="4" name="凡例枠">
            <a:extLst>
              <a:ext uri="{FF2B5EF4-FFF2-40B4-BE49-F238E27FC236}">
                <a16:creationId xmlns:a16="http://schemas.microsoft.com/office/drawing/2014/main" id="{052FB48A-0ED6-9658-C01F-3FF3CB95C3F4}"/>
              </a:ext>
            </a:extLst>
          </p:cNvPr>
          <p:cNvSpPr/>
          <p:nvPr/>
        </p:nvSpPr>
        <p:spPr>
          <a:xfrm>
            <a:off x="360000" y="913844"/>
            <a:ext cx="11473200" cy="28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凡例_見出し">
            <a:extLst>
              <a:ext uri="{FF2B5EF4-FFF2-40B4-BE49-F238E27FC236}">
                <a16:creationId xmlns:a16="http://schemas.microsoft.com/office/drawing/2014/main" id="{697B96E2-BC4C-9586-0808-3F8D6CF0A051}"/>
              </a:ext>
            </a:extLst>
          </p:cNvPr>
          <p:cNvSpPr txBox="1"/>
          <p:nvPr/>
        </p:nvSpPr>
        <p:spPr>
          <a:xfrm>
            <a:off x="503999" y="913844"/>
            <a:ext cx="503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凡例：</a:t>
            </a:r>
          </a:p>
        </p:txBody>
      </p:sp>
      <p:sp>
        <p:nvSpPr>
          <p:cNvPr id="6" name="凡例_作業">
            <a:extLst>
              <a:ext uri="{FF2B5EF4-FFF2-40B4-BE49-F238E27FC236}">
                <a16:creationId xmlns:a16="http://schemas.microsoft.com/office/drawing/2014/main" id="{8BECEAF3-BB5C-E671-6BD5-42C5304A026D}"/>
              </a:ext>
            </a:extLst>
          </p:cNvPr>
          <p:cNvSpPr/>
          <p:nvPr/>
        </p:nvSpPr>
        <p:spPr>
          <a:xfrm>
            <a:off x="1044000" y="978645"/>
            <a:ext cx="270000" cy="158400"/>
          </a:xfrm>
          <a:prstGeom prst="rect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15B7BC-C049-0150-6121-F18CD6DCEFDF}"/>
              </a:ext>
            </a:extLst>
          </p:cNvPr>
          <p:cNvSpPr txBox="1"/>
          <p:nvPr/>
        </p:nvSpPr>
        <p:spPr>
          <a:xfrm>
            <a:off x="1368000" y="913844"/>
            <a:ext cx="503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作業</a:t>
            </a:r>
          </a:p>
        </p:txBody>
      </p:sp>
      <p:sp>
        <p:nvSpPr>
          <p:cNvPr id="8" name="凡例_システム">
            <a:extLst>
              <a:ext uri="{FF2B5EF4-FFF2-40B4-BE49-F238E27FC236}">
                <a16:creationId xmlns:a16="http://schemas.microsoft.com/office/drawing/2014/main" id="{EF38E461-319F-3EF1-7B4B-B3961F724B7A}"/>
              </a:ext>
            </a:extLst>
          </p:cNvPr>
          <p:cNvSpPr/>
          <p:nvPr/>
        </p:nvSpPr>
        <p:spPr>
          <a:xfrm>
            <a:off x="1871999" y="967845"/>
            <a:ext cx="270000" cy="180000"/>
          </a:xfrm>
          <a:prstGeom prst="flowChartMagneticDisk">
            <a:avLst/>
          </a:prstGeom>
          <a:solidFill>
            <a:srgbClr val="FFF2CC"/>
          </a:solidFill>
          <a:ln w="9525">
            <a:solidFill>
              <a:srgbClr val="8C7A3E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801799-3D1C-6211-7D00-AD5EA720C666}"/>
              </a:ext>
            </a:extLst>
          </p:cNvPr>
          <p:cNvSpPr txBox="1"/>
          <p:nvPr/>
        </p:nvSpPr>
        <p:spPr>
          <a:xfrm>
            <a:off x="2196000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システム</a:t>
            </a:r>
          </a:p>
        </p:txBody>
      </p:sp>
      <p:sp>
        <p:nvSpPr>
          <p:cNvPr id="10" name="凡例_分岐">
            <a:extLst>
              <a:ext uri="{FF2B5EF4-FFF2-40B4-BE49-F238E27FC236}">
                <a16:creationId xmlns:a16="http://schemas.microsoft.com/office/drawing/2014/main" id="{B2C37DEE-57C4-0BDC-C64E-F750862C8AA3}"/>
              </a:ext>
            </a:extLst>
          </p:cNvPr>
          <p:cNvSpPr/>
          <p:nvPr/>
        </p:nvSpPr>
        <p:spPr>
          <a:xfrm>
            <a:off x="2916000" y="967845"/>
            <a:ext cx="288000" cy="180000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E9461-100F-7306-C9DD-031595840D32}"/>
              </a:ext>
            </a:extLst>
          </p:cNvPr>
          <p:cNvSpPr txBox="1"/>
          <p:nvPr/>
        </p:nvSpPr>
        <p:spPr>
          <a:xfrm>
            <a:off x="3257999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 dirty="0">
                <a:solidFill>
                  <a:srgbClr val="262626"/>
                </a:solidFill>
                <a:latin typeface="Meiryo UI"/>
                <a:ea typeface="Meiryo UI"/>
              </a:rPr>
              <a:t>分岐条件</a:t>
            </a:r>
          </a:p>
        </p:txBody>
      </p:sp>
      <p:cxnSp>
        <p:nvCxnSpPr>
          <p:cNvPr id="12" name="凡例_業務">
            <a:extLst>
              <a:ext uri="{FF2B5EF4-FFF2-40B4-BE49-F238E27FC236}">
                <a16:creationId xmlns:a16="http://schemas.microsoft.com/office/drawing/2014/main" id="{DFF0ABEB-359C-247F-0B17-64F263E475A9}"/>
              </a:ext>
            </a:extLst>
          </p:cNvPr>
          <p:cNvCxnSpPr/>
          <p:nvPr/>
        </p:nvCxnSpPr>
        <p:spPr>
          <a:xfrm>
            <a:off x="6132530" y="1057845"/>
            <a:ext cx="3240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8E62B37-BF4B-EDF3-417A-5DFCF42F221A}"/>
              </a:ext>
            </a:extLst>
          </p:cNvPr>
          <p:cNvSpPr txBox="1"/>
          <p:nvPr/>
        </p:nvSpPr>
        <p:spPr>
          <a:xfrm>
            <a:off x="6510530" y="913844"/>
            <a:ext cx="720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業務の流れ</a:t>
            </a:r>
          </a:p>
        </p:txBody>
      </p:sp>
      <p:cxnSp>
        <p:nvCxnSpPr>
          <p:cNvPr id="14" name="凡例_データ">
            <a:extLst>
              <a:ext uri="{FF2B5EF4-FFF2-40B4-BE49-F238E27FC236}">
                <a16:creationId xmlns:a16="http://schemas.microsoft.com/office/drawing/2014/main" id="{1C4FE023-3772-2357-D874-E000DB16AC84}"/>
              </a:ext>
            </a:extLst>
          </p:cNvPr>
          <p:cNvCxnSpPr/>
          <p:nvPr/>
        </p:nvCxnSpPr>
        <p:spPr>
          <a:xfrm>
            <a:off x="7320529" y="1057845"/>
            <a:ext cx="324001" cy="0"/>
          </a:xfrm>
          <a:prstGeom prst="line">
            <a:avLst/>
          </a:prstGeom>
          <a:ln w="12700">
            <a:solidFill>
              <a:srgbClr val="404040"/>
            </a:solidFill>
            <a:prstDash val="dash"/>
            <a:tailEnd type="triangle" w="med" len="med"/>
          </a:ln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BFC80A2-3D46-F0E5-0A0B-6B91AF4BEE59}"/>
              </a:ext>
            </a:extLst>
          </p:cNvPr>
          <p:cNvSpPr txBox="1"/>
          <p:nvPr/>
        </p:nvSpPr>
        <p:spPr>
          <a:xfrm>
            <a:off x="7698530" y="913844"/>
            <a:ext cx="792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データの流れ</a:t>
            </a:r>
          </a:p>
        </p:txBody>
      </p:sp>
      <p:sp>
        <p:nvSpPr>
          <p:cNvPr id="19" name="見出し_左上">
            <a:extLst>
              <a:ext uri="{FF2B5EF4-FFF2-40B4-BE49-F238E27FC236}">
                <a16:creationId xmlns:a16="http://schemas.microsoft.com/office/drawing/2014/main" id="{6C64C6BA-4FA8-1ADA-5712-C2AB271C5CD6}"/>
              </a:ext>
            </a:extLst>
          </p:cNvPr>
          <p:cNvSpPr/>
          <p:nvPr/>
        </p:nvSpPr>
        <p:spPr>
          <a:xfrm>
            <a:off x="360000" y="1345845"/>
            <a:ext cx="1584000" cy="57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工程_1">
            <a:extLst>
              <a:ext uri="{FF2B5EF4-FFF2-40B4-BE49-F238E27FC236}">
                <a16:creationId xmlns:a16="http://schemas.microsoft.com/office/drawing/2014/main" id="{6A67BC6F-2C92-A2E1-2482-1B46AD7A5E5F}"/>
              </a:ext>
            </a:extLst>
          </p:cNvPr>
          <p:cNvSpPr/>
          <p:nvPr/>
        </p:nvSpPr>
        <p:spPr>
          <a:xfrm>
            <a:off x="1944000" y="1345845"/>
            <a:ext cx="2231999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予約の受付</a:t>
            </a:r>
          </a:p>
        </p:txBody>
      </p:sp>
      <p:sp>
        <p:nvSpPr>
          <p:cNvPr id="21" name="工程_2">
            <a:extLst>
              <a:ext uri="{FF2B5EF4-FFF2-40B4-BE49-F238E27FC236}">
                <a16:creationId xmlns:a16="http://schemas.microsoft.com/office/drawing/2014/main" id="{A7BF08C3-4A92-4EA2-2CB5-4C21AAF9134D}"/>
              </a:ext>
            </a:extLst>
          </p:cNvPr>
          <p:cNvSpPr/>
          <p:nvPr/>
        </p:nvSpPr>
        <p:spPr>
          <a:xfrm>
            <a:off x="6415873" y="1345845"/>
            <a:ext cx="2545198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来店・カルテ作成</a:t>
            </a:r>
            <a:endParaRPr lang="ja-JP" alt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4" name="大枠">
            <a:extLst>
              <a:ext uri="{FF2B5EF4-FFF2-40B4-BE49-F238E27FC236}">
                <a16:creationId xmlns:a16="http://schemas.microsoft.com/office/drawing/2014/main" id="{72390481-1213-CE57-72B3-7087C3AA45AB}"/>
              </a:ext>
            </a:extLst>
          </p:cNvPr>
          <p:cNvSpPr/>
          <p:nvPr/>
        </p:nvSpPr>
        <p:spPr>
          <a:xfrm>
            <a:off x="360000" y="1921844"/>
            <a:ext cx="684000" cy="2664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業務</a:t>
            </a:r>
          </a:p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フロー</a:t>
            </a:r>
          </a:p>
        </p:txBody>
      </p:sp>
      <p:sp>
        <p:nvSpPr>
          <p:cNvPr id="25" name="登場人物_1">
            <a:extLst>
              <a:ext uri="{FF2B5EF4-FFF2-40B4-BE49-F238E27FC236}">
                <a16:creationId xmlns:a16="http://schemas.microsoft.com/office/drawing/2014/main" id="{4E67AA69-F62F-9C29-33FE-9E431A2491F1}"/>
              </a:ext>
            </a:extLst>
          </p:cNvPr>
          <p:cNvSpPr/>
          <p:nvPr/>
        </p:nvSpPr>
        <p:spPr>
          <a:xfrm>
            <a:off x="1044000" y="1921844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お客さま</a:t>
            </a:r>
          </a:p>
        </p:txBody>
      </p:sp>
      <p:sp>
        <p:nvSpPr>
          <p:cNvPr id="26" name="登場人物_2">
            <a:extLst>
              <a:ext uri="{FF2B5EF4-FFF2-40B4-BE49-F238E27FC236}">
                <a16:creationId xmlns:a16="http://schemas.microsoft.com/office/drawing/2014/main" id="{392F369C-EAC2-1BF2-CEDB-BF063F0199E1}"/>
              </a:ext>
            </a:extLst>
          </p:cNvPr>
          <p:cNvSpPr/>
          <p:nvPr/>
        </p:nvSpPr>
        <p:spPr>
          <a:xfrm>
            <a:off x="1044000" y="2587844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150" b="1" dirty="0">
                <a:solidFill>
                  <a:srgbClr val="262626"/>
                </a:solidFill>
                <a:latin typeface="Meiryo UI"/>
                <a:ea typeface="Meiryo UI"/>
              </a:rPr>
              <a:t>店舗</a:t>
            </a:r>
            <a:endParaRPr lang="ja-JP" sz="1150" b="1" dirty="0">
              <a:solidFill>
                <a:srgbClr val="262626"/>
              </a:solidFill>
              <a:latin typeface="Meiryo UI"/>
              <a:ea typeface="Meiryo UI"/>
            </a:endParaRPr>
          </a:p>
          <a:p>
            <a:pPr algn="ctr"/>
            <a:r>
              <a:rPr lang="ja-JP" sz="1150" b="1" dirty="0">
                <a:solidFill>
                  <a:srgbClr val="262626"/>
                </a:solidFill>
                <a:latin typeface="Meiryo UI"/>
                <a:ea typeface="Meiryo UI"/>
              </a:rPr>
              <a:t>スタッフ</a:t>
            </a:r>
          </a:p>
        </p:txBody>
      </p:sp>
      <p:sp>
        <p:nvSpPr>
          <p:cNvPr id="27" name="登場人物_3">
            <a:extLst>
              <a:ext uri="{FF2B5EF4-FFF2-40B4-BE49-F238E27FC236}">
                <a16:creationId xmlns:a16="http://schemas.microsoft.com/office/drawing/2014/main" id="{415B3ACF-D5CF-28DA-E039-3EF31C00568B}"/>
              </a:ext>
            </a:extLst>
          </p:cNvPr>
          <p:cNvSpPr/>
          <p:nvPr/>
        </p:nvSpPr>
        <p:spPr>
          <a:xfrm>
            <a:off x="1044000" y="3253845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150" b="1" dirty="0">
                <a:solidFill>
                  <a:srgbClr val="262626"/>
                </a:solidFill>
                <a:latin typeface="Meiryo UI"/>
                <a:ea typeface="Meiryo UI"/>
              </a:rPr>
              <a:t>本部スタッフ</a:t>
            </a:r>
            <a:endParaRPr lang="ja-JP" sz="115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8" name="登場人物_4">
            <a:extLst>
              <a:ext uri="{FF2B5EF4-FFF2-40B4-BE49-F238E27FC236}">
                <a16:creationId xmlns:a16="http://schemas.microsoft.com/office/drawing/2014/main" id="{36D4DDED-FABF-0504-CC84-18DD47B4AC79}"/>
              </a:ext>
            </a:extLst>
          </p:cNvPr>
          <p:cNvSpPr/>
          <p:nvPr/>
        </p:nvSpPr>
        <p:spPr>
          <a:xfrm>
            <a:off x="1044000" y="3919845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システム/</a:t>
            </a:r>
            <a:b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ファイル</a:t>
            </a:r>
          </a:p>
        </p:txBody>
      </p:sp>
      <p:sp>
        <p:nvSpPr>
          <p:cNvPr id="35" name="行_課題意識">
            <a:extLst>
              <a:ext uri="{FF2B5EF4-FFF2-40B4-BE49-F238E27FC236}">
                <a16:creationId xmlns:a16="http://schemas.microsoft.com/office/drawing/2014/main" id="{D319F14A-D9E2-7132-E3F0-FF4384B7618F}"/>
              </a:ext>
            </a:extLst>
          </p:cNvPr>
          <p:cNvSpPr/>
          <p:nvPr/>
        </p:nvSpPr>
        <p:spPr>
          <a:xfrm>
            <a:off x="360000" y="4585845"/>
            <a:ext cx="1584000" cy="972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問題点</a:t>
            </a:r>
            <a:br>
              <a:rPr lang="en-US" altLang="ja-JP" sz="1200" b="1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（</a:t>
            </a:r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課題意識</a:t>
            </a:r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）</a:t>
            </a:r>
            <a:endParaRPr 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6" name="課題意識_1">
            <a:extLst>
              <a:ext uri="{FF2B5EF4-FFF2-40B4-BE49-F238E27FC236}">
                <a16:creationId xmlns:a16="http://schemas.microsoft.com/office/drawing/2014/main" id="{5004D431-7FC6-CEE5-3D65-53275FF0193F}"/>
              </a:ext>
            </a:extLst>
          </p:cNvPr>
          <p:cNvSpPr/>
          <p:nvPr/>
        </p:nvSpPr>
        <p:spPr>
          <a:xfrm>
            <a:off x="1965990" y="4614011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予約電話で空き時間をスタッフが探すのが手間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エクセルの入力が手間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営業時間外は予約ができない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9" name="行_変更後">
            <a:extLst>
              <a:ext uri="{FF2B5EF4-FFF2-40B4-BE49-F238E27FC236}">
                <a16:creationId xmlns:a16="http://schemas.microsoft.com/office/drawing/2014/main" id="{E5A08680-D4C6-6150-3286-44B43FB80ED1}"/>
              </a:ext>
            </a:extLst>
          </p:cNvPr>
          <p:cNvSpPr/>
          <p:nvPr/>
        </p:nvSpPr>
        <p:spPr>
          <a:xfrm>
            <a:off x="360000" y="5557845"/>
            <a:ext cx="1584000" cy="972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 dirty="0">
                <a:solidFill>
                  <a:schemeClr val="bg1">
                    <a:lumMod val="65000"/>
                  </a:schemeClr>
                </a:solidFill>
                <a:latin typeface="Meiryo UI"/>
                <a:ea typeface="Meiryo UI"/>
              </a:rPr>
              <a:t>変更後</a:t>
            </a:r>
          </a:p>
        </p:txBody>
      </p:sp>
      <p:sp>
        <p:nvSpPr>
          <p:cNvPr id="43" name="備考_見出し">
            <a:extLst>
              <a:ext uri="{FF2B5EF4-FFF2-40B4-BE49-F238E27FC236}">
                <a16:creationId xmlns:a16="http://schemas.microsoft.com/office/drawing/2014/main" id="{A790C6D8-A211-E49B-B81B-83AAF3B6C152}"/>
              </a:ext>
            </a:extLst>
          </p:cNvPr>
          <p:cNvSpPr/>
          <p:nvPr/>
        </p:nvSpPr>
        <p:spPr>
          <a:xfrm>
            <a:off x="9139530" y="1345845"/>
            <a:ext cx="2693670" cy="57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備考</a:t>
            </a:r>
          </a:p>
        </p:txBody>
      </p:sp>
      <p:sp>
        <p:nvSpPr>
          <p:cNvPr id="44" name="備考">
            <a:extLst>
              <a:ext uri="{FF2B5EF4-FFF2-40B4-BE49-F238E27FC236}">
                <a16:creationId xmlns:a16="http://schemas.microsoft.com/office/drawing/2014/main" id="{53D2E02B-ED92-F3ED-197F-729EFDE856C0}"/>
              </a:ext>
            </a:extLst>
          </p:cNvPr>
          <p:cNvSpPr/>
          <p:nvPr/>
        </p:nvSpPr>
        <p:spPr>
          <a:xfrm>
            <a:off x="9139530" y="1921844"/>
            <a:ext cx="2693670" cy="46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7F7F7F"/>
            </a:solidFill>
          </a:ln>
          <a:effectLst/>
        </p:spPr>
        <p:txBody>
          <a:bodyPr wrap="square" lIns="144000" tIns="108000" rIns="108000" bIns="36000" rtlCol="0" anchor="t"/>
          <a:lstStyle/>
          <a:p>
            <a:pPr marL="228600" indent="-228600" algn="l">
              <a:spcAft>
                <a:spcPts val="1200"/>
              </a:spcAft>
              <a:buFont typeface="+mj-ea"/>
              <a:buAutoNum type="circleNumDbPlain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時間別、曜日別、担当別の予約数を集計。</a:t>
            </a:r>
            <a:endParaRPr lang="en-US" alt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  <a:p>
            <a:pPr marL="228600" indent="-228600" algn="l">
              <a:spcAft>
                <a:spcPts val="1200"/>
              </a:spcAft>
              <a:buFont typeface="+mj-ea"/>
              <a:buAutoNum type="circleNumDbPlain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第三営業日までに集計し全店舗MGRに配信。一部店舗からファイルが未着で作業がぎりぎりで残業の原因に。</a:t>
            </a:r>
            <a:br>
              <a:rPr lang="en-US" altLang="ja-JP" sz="1100" b="0" dirty="0">
                <a:solidFill>
                  <a:srgbClr val="262626"/>
                </a:solidFill>
                <a:latin typeface="Meiryo UI"/>
                <a:ea typeface="Meiryo UI"/>
              </a:rPr>
            </a:br>
            <a:endParaRPr lang="en-US" alt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45" name="作業_予約">
            <a:extLst>
              <a:ext uri="{FF2B5EF4-FFF2-40B4-BE49-F238E27FC236}">
                <a16:creationId xmlns:a16="http://schemas.microsoft.com/office/drawing/2014/main" id="{F677C94D-EF83-5D36-A7A5-AFBE4FC918F2}"/>
              </a:ext>
            </a:extLst>
          </p:cNvPr>
          <p:cNvSpPr/>
          <p:nvPr/>
        </p:nvSpPr>
        <p:spPr>
          <a:xfrm>
            <a:off x="2107158" y="2056844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予約電話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A94336F7-1462-B1A6-1072-2B34E2B2D7F0}"/>
              </a:ext>
            </a:extLst>
          </p:cNvPr>
          <p:cNvCxnSpPr>
            <a:cxnSpLocks/>
          </p:cNvCxnSpPr>
          <p:nvPr/>
        </p:nvCxnSpPr>
        <p:spPr>
          <a:xfrm>
            <a:off x="8961071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sp>
        <p:nvSpPr>
          <p:cNvPr id="102" name="作業_予約">
            <a:extLst>
              <a:ext uri="{FF2B5EF4-FFF2-40B4-BE49-F238E27FC236}">
                <a16:creationId xmlns:a16="http://schemas.microsoft.com/office/drawing/2014/main" id="{0B7791A5-89A7-E5AF-EDFF-921098987407}"/>
              </a:ext>
            </a:extLst>
          </p:cNvPr>
          <p:cNvSpPr/>
          <p:nvPr/>
        </p:nvSpPr>
        <p:spPr>
          <a:xfrm>
            <a:off x="3186121" y="2733851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予約台帳に入力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106" name="コネクタ: カギ線 105">
            <a:extLst>
              <a:ext uri="{FF2B5EF4-FFF2-40B4-BE49-F238E27FC236}">
                <a16:creationId xmlns:a16="http://schemas.microsoft.com/office/drawing/2014/main" id="{96272AD4-2FB3-DE1D-1CD8-90A3FAC1AE61}"/>
              </a:ext>
            </a:extLst>
          </p:cNvPr>
          <p:cNvCxnSpPr>
            <a:stCxn id="45" idx="3"/>
            <a:endCxn id="102" idx="1"/>
          </p:cNvCxnSpPr>
          <p:nvPr/>
        </p:nvCxnSpPr>
        <p:spPr>
          <a:xfrm>
            <a:off x="2918578" y="2254844"/>
            <a:ext cx="267543" cy="677007"/>
          </a:xfrm>
          <a:prstGeom prst="bentConnector3">
            <a:avLst/>
          </a:prstGeom>
          <a:ln w="12700">
            <a:solidFill>
              <a:srgbClr val="404040"/>
            </a:solidFill>
            <a:tailEnd type="triangle" w="med" len="med"/>
          </a:ln>
        </p:spPr>
      </p:cxnSp>
      <p:cxnSp>
        <p:nvCxnSpPr>
          <p:cNvPr id="118" name="直線矢印コネクタ 117">
            <a:extLst>
              <a:ext uri="{FF2B5EF4-FFF2-40B4-BE49-F238E27FC236}">
                <a16:creationId xmlns:a16="http://schemas.microsoft.com/office/drawing/2014/main" id="{A91A6EDC-E475-99C2-7895-2580F25F00DF}"/>
              </a:ext>
            </a:extLst>
          </p:cNvPr>
          <p:cNvCxnSpPr/>
          <p:nvPr/>
        </p:nvCxnSpPr>
        <p:spPr>
          <a:xfrm>
            <a:off x="3600373" y="3188911"/>
            <a:ext cx="0" cy="795868"/>
          </a:xfrm>
          <a:prstGeom prst="straightConnector1">
            <a:avLst/>
          </a:prstGeom>
          <a:ln w="12700">
            <a:solidFill>
              <a:srgbClr val="404040"/>
            </a:solidFill>
            <a:prstDash val="dash"/>
            <a:tailEnd type="triangle" w="med" len="med"/>
          </a:ln>
        </p:spPr>
      </p:cxnSp>
      <p:sp>
        <p:nvSpPr>
          <p:cNvPr id="16" name="フローチャート: 記憶データ 15">
            <a:extLst>
              <a:ext uri="{FF2B5EF4-FFF2-40B4-BE49-F238E27FC236}">
                <a16:creationId xmlns:a16="http://schemas.microsoft.com/office/drawing/2014/main" id="{84F93ABE-E4CC-A250-DC7E-F0589883D0A5}"/>
              </a:ext>
            </a:extLst>
          </p:cNvPr>
          <p:cNvSpPr/>
          <p:nvPr/>
        </p:nvSpPr>
        <p:spPr>
          <a:xfrm>
            <a:off x="3240188" y="4080768"/>
            <a:ext cx="647999" cy="316523"/>
          </a:xfrm>
          <a:prstGeom prst="flowChartOnlineStorag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r>
              <a:rPr lang="ja-JP" altLang="en-US" sz="1050">
                <a:solidFill>
                  <a:srgbClr val="262626"/>
                </a:solidFill>
                <a:latin typeface="Meiryo UI"/>
                <a:ea typeface="Meiryo UI"/>
              </a:rPr>
              <a:t>予約台帳</a:t>
            </a:r>
            <a:endParaRPr lang="en-US" altLang="ja-JP" sz="1050" dirty="0">
              <a:solidFill>
                <a:srgbClr val="262626"/>
              </a:solidFill>
              <a:latin typeface="Meiryo UI"/>
              <a:ea typeface="Meiryo UI"/>
            </a:endParaRPr>
          </a:p>
          <a:p>
            <a:pPr algn="ctr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エクセル</a:t>
            </a:r>
          </a:p>
        </p:txBody>
      </p:sp>
      <p:sp>
        <p:nvSpPr>
          <p:cNvPr id="17" name="フローチャート: 記憶データ 16">
            <a:extLst>
              <a:ext uri="{FF2B5EF4-FFF2-40B4-BE49-F238E27FC236}">
                <a16:creationId xmlns:a16="http://schemas.microsoft.com/office/drawing/2014/main" id="{6DD99164-A06C-0955-D2FF-EC80C5EFF593}"/>
              </a:ext>
            </a:extLst>
          </p:cNvPr>
          <p:cNvSpPr/>
          <p:nvPr/>
        </p:nvSpPr>
        <p:spPr>
          <a:xfrm>
            <a:off x="4092255" y="967846"/>
            <a:ext cx="324000" cy="169200"/>
          </a:xfrm>
          <a:prstGeom prst="flowChartOnlineStorag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C7A3E"/>
            </a:solidFill>
          </a:ln>
          <a:effectLst/>
        </p:spPr>
        <p:txBody>
          <a:bodyPr wrap="none" lIns="18000" tIns="108000" rIns="18000" bIns="18000" rtlCol="0" anchor="ctr"/>
          <a:lstStyle/>
          <a:p>
            <a:pPr algn="ctr"/>
            <a:endParaRPr lang="ja-JP" altLang="en-US" sz="105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71ED7297-06D9-76C7-DC1B-0BAA72C2BF53}"/>
              </a:ext>
            </a:extLst>
          </p:cNvPr>
          <p:cNvSpPr txBox="1"/>
          <p:nvPr/>
        </p:nvSpPr>
        <p:spPr>
          <a:xfrm>
            <a:off x="4488921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ファイル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47E1A5D6-B4EB-03D6-F8B5-74532E7BBF22}"/>
              </a:ext>
            </a:extLst>
          </p:cNvPr>
          <p:cNvCxnSpPr>
            <a:cxnSpLocks/>
          </p:cNvCxnSpPr>
          <p:nvPr/>
        </p:nvCxnSpPr>
        <p:spPr>
          <a:xfrm>
            <a:off x="4175999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319D4E2C-80E1-47BC-F71A-DD2B0914F446}"/>
              </a:ext>
            </a:extLst>
          </p:cNvPr>
          <p:cNvCxnSpPr>
            <a:cxnSpLocks/>
          </p:cNvCxnSpPr>
          <p:nvPr/>
        </p:nvCxnSpPr>
        <p:spPr>
          <a:xfrm>
            <a:off x="6418037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B84EE2A7-457E-085C-9E2B-AEB5387A7801}"/>
              </a:ext>
            </a:extLst>
          </p:cNvPr>
          <p:cNvGrpSpPr/>
          <p:nvPr/>
        </p:nvGrpSpPr>
        <p:grpSpPr>
          <a:xfrm>
            <a:off x="1931260" y="2587844"/>
            <a:ext cx="7029812" cy="2970001"/>
            <a:chOff x="1931259" y="2587844"/>
            <a:chExt cx="7140741" cy="2970001"/>
          </a:xfrm>
        </p:grpSpPr>
        <p:cxnSp>
          <p:nvCxnSpPr>
            <p:cNvPr id="32" name="レーン区切り_1">
              <a:extLst>
                <a:ext uri="{FF2B5EF4-FFF2-40B4-BE49-F238E27FC236}">
                  <a16:creationId xmlns:a16="http://schemas.microsoft.com/office/drawing/2014/main" id="{DAF57A96-2A97-EA37-4423-A92E04BB9D46}"/>
                </a:ext>
              </a:extLst>
            </p:cNvPr>
            <p:cNvCxnSpPr/>
            <p:nvPr/>
          </p:nvCxnSpPr>
          <p:spPr>
            <a:xfrm>
              <a:off x="1944000" y="2587844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33" name="レーン区切り_2">
              <a:extLst>
                <a:ext uri="{FF2B5EF4-FFF2-40B4-BE49-F238E27FC236}">
                  <a16:creationId xmlns:a16="http://schemas.microsoft.com/office/drawing/2014/main" id="{C6E6C89A-9CE3-D6D8-C85B-52946458D546}"/>
                </a:ext>
              </a:extLst>
            </p:cNvPr>
            <p:cNvCxnSpPr/>
            <p:nvPr/>
          </p:nvCxnSpPr>
          <p:spPr>
            <a:xfrm>
              <a:off x="1944000" y="3253845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34" name="レーン区切り_3">
              <a:extLst>
                <a:ext uri="{FF2B5EF4-FFF2-40B4-BE49-F238E27FC236}">
                  <a16:creationId xmlns:a16="http://schemas.microsoft.com/office/drawing/2014/main" id="{E44F458C-986B-6F62-2AA1-58483E2321C1}"/>
                </a:ext>
              </a:extLst>
            </p:cNvPr>
            <p:cNvCxnSpPr/>
            <p:nvPr/>
          </p:nvCxnSpPr>
          <p:spPr>
            <a:xfrm>
              <a:off x="1944000" y="3919845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50" name="レーン区切り_3">
              <a:extLst>
                <a:ext uri="{FF2B5EF4-FFF2-40B4-BE49-F238E27FC236}">
                  <a16:creationId xmlns:a16="http://schemas.microsoft.com/office/drawing/2014/main" id="{5B80C1ED-BDDC-3F87-B434-EC06CC6230DB}"/>
                </a:ext>
              </a:extLst>
            </p:cNvPr>
            <p:cNvCxnSpPr/>
            <p:nvPr/>
          </p:nvCxnSpPr>
          <p:spPr>
            <a:xfrm>
              <a:off x="1944000" y="4588060"/>
              <a:ext cx="7128000" cy="0"/>
            </a:xfrm>
            <a:prstGeom prst="line">
              <a:avLst/>
            </a:prstGeom>
            <a:solidFill>
              <a:srgbClr val="D9D9D9"/>
            </a:solidFill>
            <a:ln w="9525">
              <a:solidFill>
                <a:srgbClr val="7F7F7F"/>
              </a:solidFill>
            </a:ln>
            <a:effectLst/>
          </p:spPr>
        </p:cxnSp>
        <p:cxnSp>
          <p:nvCxnSpPr>
            <p:cNvPr id="54" name="レーン区切り_3">
              <a:extLst>
                <a:ext uri="{FF2B5EF4-FFF2-40B4-BE49-F238E27FC236}">
                  <a16:creationId xmlns:a16="http://schemas.microsoft.com/office/drawing/2014/main" id="{FB1DDA6E-C63D-7782-6E83-CDF30C0CD2DF}"/>
                </a:ext>
              </a:extLst>
            </p:cNvPr>
            <p:cNvCxnSpPr/>
            <p:nvPr/>
          </p:nvCxnSpPr>
          <p:spPr>
            <a:xfrm>
              <a:off x="1931259" y="5557845"/>
              <a:ext cx="7128000" cy="0"/>
            </a:xfrm>
            <a:prstGeom prst="line">
              <a:avLst/>
            </a:prstGeom>
            <a:solidFill>
              <a:srgbClr val="D9D9D9"/>
            </a:solidFill>
            <a:ln w="9525">
              <a:solidFill>
                <a:srgbClr val="7F7F7F"/>
              </a:solidFill>
            </a:ln>
            <a:effectLst/>
          </p:spPr>
        </p:cxnSp>
      </p:grpSp>
      <p:sp>
        <p:nvSpPr>
          <p:cNvPr id="55" name="作業_予約">
            <a:extLst>
              <a:ext uri="{FF2B5EF4-FFF2-40B4-BE49-F238E27FC236}">
                <a16:creationId xmlns:a16="http://schemas.microsoft.com/office/drawing/2014/main" id="{C7302EDE-B5E4-1FCE-B7D4-A1797BF14416}"/>
              </a:ext>
            </a:extLst>
          </p:cNvPr>
          <p:cNvSpPr/>
          <p:nvPr/>
        </p:nvSpPr>
        <p:spPr>
          <a:xfrm>
            <a:off x="6694767" y="2733851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ヒアリング・</a:t>
            </a:r>
            <a:br>
              <a:rPr lang="en-US" altLang="ja-JP" sz="1050" b="0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カルテ記入</a:t>
            </a:r>
            <a:br>
              <a:rPr lang="en-US" altLang="ja-JP" sz="1050" b="0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（手書き）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56" name="フローチャート: 書類 55">
            <a:extLst>
              <a:ext uri="{FF2B5EF4-FFF2-40B4-BE49-F238E27FC236}">
                <a16:creationId xmlns:a16="http://schemas.microsoft.com/office/drawing/2014/main" id="{FBE01111-D041-50BF-41F4-E7C39553F172}"/>
              </a:ext>
            </a:extLst>
          </p:cNvPr>
          <p:cNvSpPr/>
          <p:nvPr/>
        </p:nvSpPr>
        <p:spPr>
          <a:xfrm>
            <a:off x="7248234" y="3187281"/>
            <a:ext cx="291795" cy="281140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カルテ用紙</a:t>
            </a:r>
          </a:p>
        </p:txBody>
      </p:sp>
      <p:sp>
        <p:nvSpPr>
          <p:cNvPr id="58" name="フローチャート: 記憶データ 57">
            <a:extLst>
              <a:ext uri="{FF2B5EF4-FFF2-40B4-BE49-F238E27FC236}">
                <a16:creationId xmlns:a16="http://schemas.microsoft.com/office/drawing/2014/main" id="{22363331-5920-6292-73E5-2FF7637BD480}"/>
              </a:ext>
            </a:extLst>
          </p:cNvPr>
          <p:cNvSpPr/>
          <p:nvPr/>
        </p:nvSpPr>
        <p:spPr>
          <a:xfrm>
            <a:off x="7924727" y="4080768"/>
            <a:ext cx="647999" cy="316523"/>
          </a:xfrm>
          <a:prstGeom prst="flowChartOnlineStorag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C7A3E"/>
            </a:solidFill>
          </a:ln>
          <a:effectLst/>
        </p:spPr>
        <p:txBody>
          <a:bodyPr wrap="none" lIns="18000" tIns="108000" rIns="18000" bIns="18000" rtlCol="0" anchor="ctr"/>
          <a:lstStyle/>
          <a:p>
            <a:pPr algn="ctr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顧客台帳</a:t>
            </a:r>
            <a:br>
              <a:rPr lang="en-US" altLang="ja-JP" sz="1050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エクセル</a:t>
            </a:r>
          </a:p>
        </p:txBody>
      </p:sp>
      <p:sp>
        <p:nvSpPr>
          <p:cNvPr id="62" name="工程_1">
            <a:extLst>
              <a:ext uri="{FF2B5EF4-FFF2-40B4-BE49-F238E27FC236}">
                <a16:creationId xmlns:a16="http://schemas.microsoft.com/office/drawing/2014/main" id="{658426CF-F3C5-DB3A-27F1-FC9ED7D71DC9}"/>
              </a:ext>
            </a:extLst>
          </p:cNvPr>
          <p:cNvSpPr/>
          <p:nvPr/>
        </p:nvSpPr>
        <p:spPr>
          <a:xfrm>
            <a:off x="4176000" y="1345845"/>
            <a:ext cx="2242038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予約数の集計・分析</a:t>
            </a:r>
            <a:endParaRPr 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67" name="作業_予約">
            <a:extLst>
              <a:ext uri="{FF2B5EF4-FFF2-40B4-BE49-F238E27FC236}">
                <a16:creationId xmlns:a16="http://schemas.microsoft.com/office/drawing/2014/main" id="{F3FFC6AB-8FF7-B856-D6AE-B610997B8DA9}"/>
              </a:ext>
            </a:extLst>
          </p:cNvPr>
          <p:cNvSpPr/>
          <p:nvPr/>
        </p:nvSpPr>
        <p:spPr>
          <a:xfrm>
            <a:off x="4367552" y="2756630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集計→</a:t>
            </a:r>
            <a:br>
              <a:rPr lang="en-US" altLang="ja-JP" sz="1050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報告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69" name="フリーフォーム: 図形 68">
            <a:extLst>
              <a:ext uri="{FF2B5EF4-FFF2-40B4-BE49-F238E27FC236}">
                <a16:creationId xmlns:a16="http://schemas.microsoft.com/office/drawing/2014/main" id="{804D11EE-5A9C-42A2-8724-278AD14B7399}"/>
              </a:ext>
            </a:extLst>
          </p:cNvPr>
          <p:cNvSpPr/>
          <p:nvPr/>
        </p:nvSpPr>
        <p:spPr>
          <a:xfrm>
            <a:off x="3903786" y="3188911"/>
            <a:ext cx="877876" cy="1040189"/>
          </a:xfrm>
          <a:custGeom>
            <a:avLst/>
            <a:gdLst>
              <a:gd name="csX0" fmla="*/ 0 w 1019908"/>
              <a:gd name="csY0" fmla="*/ 395654 h 395654"/>
              <a:gd name="csX1" fmla="*/ 1019908 w 1019908"/>
              <a:gd name="csY1" fmla="*/ 395654 h 395654"/>
              <a:gd name="csX2" fmla="*/ 1019908 w 1019908"/>
              <a:gd name="csY2" fmla="*/ 0 h 3956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19908" h="395654">
                <a:moveTo>
                  <a:pt x="0" y="395654"/>
                </a:moveTo>
                <a:lnTo>
                  <a:pt x="1019908" y="395654"/>
                </a:lnTo>
                <a:lnTo>
                  <a:pt x="1019908" y="0"/>
                </a:lnTo>
              </a:path>
            </a:pathLst>
          </a:custGeom>
          <a:ln w="12700">
            <a:solidFill>
              <a:srgbClr val="404040"/>
            </a:solidFill>
            <a:prstDash val="dash"/>
            <a:tailEnd type="triangle" w="med" len="med"/>
          </a:ln>
        </p:spPr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6F43FAD6-8F6D-F695-4625-8B210D55AA5A}"/>
              </a:ext>
            </a:extLst>
          </p:cNvPr>
          <p:cNvSpPr/>
          <p:nvPr/>
        </p:nvSpPr>
        <p:spPr>
          <a:xfrm>
            <a:off x="4905191" y="2623464"/>
            <a:ext cx="238015" cy="238015"/>
          </a:xfrm>
          <a:prstGeom prst="ellipse">
            <a:avLst/>
          </a:prstGeom>
          <a:solidFill>
            <a:srgbClr val="F26522"/>
          </a:solidFill>
          <a:ln>
            <a:noFill/>
          </a:ln>
          <a:effectLst/>
        </p:spPr>
        <p:txBody>
          <a:bodyPr wrap="square" lIns="0" tIns="0" rIns="0" bIns="0" rtlCol="0" anchor="ctr"/>
          <a:lstStyle/>
          <a:p>
            <a:pPr algn="ctr"/>
            <a:r>
              <a:rPr lang="en-US" altLang="ja-JP" sz="1100" b="1" dirty="0">
                <a:solidFill>
                  <a:srgbClr val="FFFFFF"/>
                </a:solidFill>
                <a:latin typeface="Meiryo UI"/>
                <a:ea typeface="Meiryo UI"/>
              </a:rPr>
              <a:t>1</a:t>
            </a:r>
            <a:endParaRPr lang="ja-JP" altLang="en-US" sz="1100" b="1" dirty="0">
              <a:solidFill>
                <a:srgbClr val="FFFFFF"/>
              </a:solidFill>
              <a:latin typeface="Meiryo UI"/>
              <a:ea typeface="Meiryo UI"/>
            </a:endParaRPr>
          </a:p>
        </p:txBody>
      </p:sp>
      <p:sp>
        <p:nvSpPr>
          <p:cNvPr id="74" name="作業_予約">
            <a:extLst>
              <a:ext uri="{FF2B5EF4-FFF2-40B4-BE49-F238E27FC236}">
                <a16:creationId xmlns:a16="http://schemas.microsoft.com/office/drawing/2014/main" id="{6C6C9001-A631-2CEE-A831-6322687E27BA}"/>
              </a:ext>
            </a:extLst>
          </p:cNvPr>
          <p:cNvSpPr/>
          <p:nvPr/>
        </p:nvSpPr>
        <p:spPr>
          <a:xfrm>
            <a:off x="5437071" y="3406571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内容確認</a:t>
            </a:r>
            <a:r>
              <a:rPr lang="en-US" altLang="ja-JP" sz="1050" b="0" dirty="0">
                <a:solidFill>
                  <a:srgbClr val="262626"/>
                </a:solidFill>
                <a:latin typeface="Meiryo UI"/>
                <a:ea typeface="Meiryo UI"/>
              </a:rPr>
              <a:t>/</a:t>
            </a:r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全店舗集約処理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75" name="コネクタ: カギ線 74">
            <a:extLst>
              <a:ext uri="{FF2B5EF4-FFF2-40B4-BE49-F238E27FC236}">
                <a16:creationId xmlns:a16="http://schemas.microsoft.com/office/drawing/2014/main" id="{D51697CE-D634-05D2-484D-8D6DFA4E9616}"/>
              </a:ext>
            </a:extLst>
          </p:cNvPr>
          <p:cNvCxnSpPr>
            <a:cxnSpLocks/>
            <a:stCxn id="67" idx="3"/>
            <a:endCxn id="74" idx="1"/>
          </p:cNvCxnSpPr>
          <p:nvPr/>
        </p:nvCxnSpPr>
        <p:spPr>
          <a:xfrm>
            <a:off x="5178972" y="2954630"/>
            <a:ext cx="258099" cy="649941"/>
          </a:xfrm>
          <a:prstGeom prst="bentConnector3">
            <a:avLst>
              <a:gd name="adj1" fmla="val 50000"/>
            </a:avLst>
          </a:prstGeom>
          <a:ln w="12700">
            <a:solidFill>
              <a:srgbClr val="404040"/>
            </a:solidFill>
            <a:tailEnd type="triangle" w="med" len="med"/>
          </a:ln>
        </p:spPr>
      </p:cxnSp>
      <p:sp>
        <p:nvSpPr>
          <p:cNvPr id="87" name="フローチャート: 記憶データ 86">
            <a:extLst>
              <a:ext uri="{FF2B5EF4-FFF2-40B4-BE49-F238E27FC236}">
                <a16:creationId xmlns:a16="http://schemas.microsoft.com/office/drawing/2014/main" id="{166DA42D-0CAD-437F-CAA9-9C19BB342237}"/>
              </a:ext>
            </a:extLst>
          </p:cNvPr>
          <p:cNvSpPr/>
          <p:nvPr/>
        </p:nvSpPr>
        <p:spPr>
          <a:xfrm>
            <a:off x="5394711" y="3029943"/>
            <a:ext cx="332525" cy="237808"/>
          </a:xfrm>
          <a:prstGeom prst="flowChartOnlineStorag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集計ファイル</a:t>
            </a:r>
          </a:p>
        </p:txBody>
      </p:sp>
      <p:sp>
        <p:nvSpPr>
          <p:cNvPr id="88" name="フローチャート: 記憶データ 87">
            <a:extLst>
              <a:ext uri="{FF2B5EF4-FFF2-40B4-BE49-F238E27FC236}">
                <a16:creationId xmlns:a16="http://schemas.microsoft.com/office/drawing/2014/main" id="{C62666B9-7C1B-7D79-FA2E-4F56F504FE71}"/>
              </a:ext>
            </a:extLst>
          </p:cNvPr>
          <p:cNvSpPr/>
          <p:nvPr/>
        </p:nvSpPr>
        <p:spPr>
          <a:xfrm>
            <a:off x="5490001" y="4080768"/>
            <a:ext cx="647999" cy="316523"/>
          </a:xfrm>
          <a:prstGeom prst="flowChartOnlineStorag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各種指標</a:t>
            </a:r>
            <a:br>
              <a:rPr lang="en-US" altLang="ja-JP" sz="1050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管理エクセル</a:t>
            </a:r>
          </a:p>
        </p:txBody>
      </p: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17504372-93C4-9642-BC4A-C6C2D62AAF4D}"/>
              </a:ext>
            </a:extLst>
          </p:cNvPr>
          <p:cNvCxnSpPr/>
          <p:nvPr/>
        </p:nvCxnSpPr>
        <p:spPr>
          <a:xfrm>
            <a:off x="5850856" y="3860729"/>
            <a:ext cx="0" cy="173204"/>
          </a:xfrm>
          <a:prstGeom prst="straightConnector1">
            <a:avLst/>
          </a:prstGeom>
          <a:ln w="12700">
            <a:solidFill>
              <a:srgbClr val="404040"/>
            </a:solidFill>
            <a:prstDash val="dash"/>
            <a:tailEnd type="triangle" w="med" len="med"/>
          </a:ln>
        </p:spPr>
      </p:cxnSp>
      <p:sp>
        <p:nvSpPr>
          <p:cNvPr id="91" name="課題意識_1">
            <a:extLst>
              <a:ext uri="{FF2B5EF4-FFF2-40B4-BE49-F238E27FC236}">
                <a16:creationId xmlns:a16="http://schemas.microsoft.com/office/drawing/2014/main" id="{A147E440-CE45-BC92-2796-C0C47CB5503D}"/>
              </a:ext>
            </a:extLst>
          </p:cNvPr>
          <p:cNvSpPr/>
          <p:nvPr/>
        </p:nvSpPr>
        <p:spPr>
          <a:xfrm>
            <a:off x="4208028" y="4614011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店舗スタッフ、本部スタッフともに集計処理が手間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3" name="フローチャート: 書類 92">
            <a:extLst>
              <a:ext uri="{FF2B5EF4-FFF2-40B4-BE49-F238E27FC236}">
                <a16:creationId xmlns:a16="http://schemas.microsoft.com/office/drawing/2014/main" id="{F42FD56F-DCC3-B3E0-FA5D-B0376D152FFB}"/>
              </a:ext>
            </a:extLst>
          </p:cNvPr>
          <p:cNvSpPr/>
          <p:nvPr/>
        </p:nvSpPr>
        <p:spPr>
          <a:xfrm>
            <a:off x="5084662" y="965211"/>
            <a:ext cx="265268" cy="192023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endParaRPr lang="ja-JP" altLang="en-US" sz="105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4" name="TextBox 10">
            <a:extLst>
              <a:ext uri="{FF2B5EF4-FFF2-40B4-BE49-F238E27FC236}">
                <a16:creationId xmlns:a16="http://schemas.microsoft.com/office/drawing/2014/main" id="{39B3E63B-E50C-9AD9-36C3-624383622261}"/>
              </a:ext>
            </a:extLst>
          </p:cNvPr>
          <p:cNvSpPr txBox="1"/>
          <p:nvPr/>
        </p:nvSpPr>
        <p:spPr>
          <a:xfrm>
            <a:off x="5403236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紙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7" name="作業_予約">
            <a:extLst>
              <a:ext uri="{FF2B5EF4-FFF2-40B4-BE49-F238E27FC236}">
                <a16:creationId xmlns:a16="http://schemas.microsoft.com/office/drawing/2014/main" id="{34A69CE9-99B8-FFF0-2013-C5F0305A9E98}"/>
              </a:ext>
            </a:extLst>
          </p:cNvPr>
          <p:cNvSpPr/>
          <p:nvPr/>
        </p:nvSpPr>
        <p:spPr>
          <a:xfrm>
            <a:off x="7863446" y="2734824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台帳へ転記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99" name="コネクタ: カギ線 98">
            <a:extLst>
              <a:ext uri="{FF2B5EF4-FFF2-40B4-BE49-F238E27FC236}">
                <a16:creationId xmlns:a16="http://schemas.microsoft.com/office/drawing/2014/main" id="{FDC959BC-6E45-31C4-3F92-103C5C9526BE}"/>
              </a:ext>
            </a:extLst>
          </p:cNvPr>
          <p:cNvCxnSpPr>
            <a:cxnSpLocks/>
            <a:stCxn id="55" idx="3"/>
            <a:endCxn id="97" idx="1"/>
          </p:cNvCxnSpPr>
          <p:nvPr/>
        </p:nvCxnSpPr>
        <p:spPr>
          <a:xfrm>
            <a:off x="7506187" y="2931851"/>
            <a:ext cx="357259" cy="973"/>
          </a:xfrm>
          <a:prstGeom prst="bentConnector3">
            <a:avLst>
              <a:gd name="adj1" fmla="val 50000"/>
            </a:avLst>
          </a:prstGeom>
          <a:ln w="12700">
            <a:solidFill>
              <a:srgbClr val="404040"/>
            </a:solidFill>
            <a:tailEnd type="triangle" w="med" len="med"/>
          </a:ln>
        </p:spPr>
      </p:cxnSp>
      <p:sp>
        <p:nvSpPr>
          <p:cNvPr id="103" name="課題意識_1">
            <a:extLst>
              <a:ext uri="{FF2B5EF4-FFF2-40B4-BE49-F238E27FC236}">
                <a16:creationId xmlns:a16="http://schemas.microsoft.com/office/drawing/2014/main" id="{D823D28D-AB66-5480-3048-E7D4174CFEE3}"/>
              </a:ext>
            </a:extLst>
          </p:cNvPr>
          <p:cNvSpPr/>
          <p:nvPr/>
        </p:nvSpPr>
        <p:spPr>
          <a:xfrm>
            <a:off x="6452906" y="4614011"/>
            <a:ext cx="2470786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台帳への転記が手間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04" name="楕円 103">
            <a:extLst>
              <a:ext uri="{FF2B5EF4-FFF2-40B4-BE49-F238E27FC236}">
                <a16:creationId xmlns:a16="http://schemas.microsoft.com/office/drawing/2014/main" id="{D4D2A090-BB8D-43AF-4784-B334AA6C0A43}"/>
              </a:ext>
            </a:extLst>
          </p:cNvPr>
          <p:cNvSpPr/>
          <p:nvPr/>
        </p:nvSpPr>
        <p:spPr>
          <a:xfrm>
            <a:off x="6137321" y="3643285"/>
            <a:ext cx="238015" cy="238015"/>
          </a:xfrm>
          <a:prstGeom prst="ellipse">
            <a:avLst/>
          </a:prstGeom>
          <a:solidFill>
            <a:srgbClr val="F26522"/>
          </a:solidFill>
          <a:ln>
            <a:noFill/>
          </a:ln>
          <a:effectLst/>
        </p:spPr>
        <p:txBody>
          <a:bodyPr wrap="square" lIns="0" tIns="0" rIns="0" bIns="0" rtlCol="0" anchor="ctr"/>
          <a:lstStyle/>
          <a:p>
            <a:pPr algn="ctr"/>
            <a:r>
              <a:rPr lang="en-US" altLang="ja-JP" sz="1100" b="1" dirty="0">
                <a:solidFill>
                  <a:srgbClr val="FFFFFF"/>
                </a:solidFill>
                <a:latin typeface="Meiryo UI"/>
                <a:ea typeface="Meiryo UI"/>
              </a:rPr>
              <a:t>2</a:t>
            </a:r>
            <a:endParaRPr lang="ja-JP" altLang="en-US" sz="1100" b="1" dirty="0">
              <a:solidFill>
                <a:srgbClr val="FFFFFF"/>
              </a:solidFill>
              <a:latin typeface="Meiryo UI"/>
              <a:ea typeface="Meiryo UI"/>
            </a:endParaRPr>
          </a:p>
        </p:txBody>
      </p:sp>
      <p:cxnSp>
        <p:nvCxnSpPr>
          <p:cNvPr id="108" name="直線コネクタ 107">
            <a:extLst>
              <a:ext uri="{FF2B5EF4-FFF2-40B4-BE49-F238E27FC236}">
                <a16:creationId xmlns:a16="http://schemas.microsoft.com/office/drawing/2014/main" id="{A040E23C-52C3-1C4A-B42C-AB480C88BDB5}"/>
              </a:ext>
            </a:extLst>
          </p:cNvPr>
          <p:cNvCxnSpPr/>
          <p:nvPr/>
        </p:nvCxnSpPr>
        <p:spPr>
          <a:xfrm>
            <a:off x="1931260" y="6529842"/>
            <a:ext cx="7029811" cy="0"/>
          </a:xfrm>
          <a:prstGeom prst="line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64F8685B-8BF7-1205-51CD-EE7926D89735}"/>
              </a:ext>
            </a:extLst>
          </p:cNvPr>
          <p:cNvCxnSpPr/>
          <p:nvPr/>
        </p:nvCxnSpPr>
        <p:spPr>
          <a:xfrm>
            <a:off x="8286673" y="3188911"/>
            <a:ext cx="0" cy="795868"/>
          </a:xfrm>
          <a:prstGeom prst="straightConnector1">
            <a:avLst/>
          </a:prstGeom>
          <a:ln w="12700">
            <a:solidFill>
              <a:srgbClr val="404040"/>
            </a:solidFill>
            <a:prstDash val="dash"/>
            <a:tailEnd type="triangle" w="med" len="med"/>
          </a:ln>
        </p:spPr>
      </p:cxnSp>
      <p:sp>
        <p:nvSpPr>
          <p:cNvPr id="116" name="課題意識_1">
            <a:extLst>
              <a:ext uri="{FF2B5EF4-FFF2-40B4-BE49-F238E27FC236}">
                <a16:creationId xmlns:a16="http://schemas.microsoft.com/office/drawing/2014/main" id="{4FD26990-2D44-3AB8-8995-D43B0BBC03B1}"/>
              </a:ext>
            </a:extLst>
          </p:cNvPr>
          <p:cNvSpPr/>
          <p:nvPr/>
        </p:nvSpPr>
        <p:spPr>
          <a:xfrm>
            <a:off x="1965990" y="5585999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1100" dirty="0">
                <a:solidFill>
                  <a:schemeClr val="bg1">
                    <a:lumMod val="75000"/>
                  </a:schemeClr>
                </a:solidFill>
                <a:latin typeface="Meiryo UI"/>
                <a:ea typeface="Meiryo UI"/>
              </a:rPr>
              <a:t>-</a:t>
            </a:r>
            <a:endParaRPr lang="ja-JP" sz="1100" b="0" dirty="0">
              <a:solidFill>
                <a:schemeClr val="bg1">
                  <a:lumMod val="75000"/>
                </a:schemeClr>
              </a:solidFill>
              <a:latin typeface="Meiryo UI"/>
              <a:ea typeface="Meiryo UI"/>
            </a:endParaRPr>
          </a:p>
        </p:txBody>
      </p:sp>
      <p:sp>
        <p:nvSpPr>
          <p:cNvPr id="117" name="課題意識_1">
            <a:extLst>
              <a:ext uri="{FF2B5EF4-FFF2-40B4-BE49-F238E27FC236}">
                <a16:creationId xmlns:a16="http://schemas.microsoft.com/office/drawing/2014/main" id="{E97686E0-BE89-FA92-3260-6C274192D737}"/>
              </a:ext>
            </a:extLst>
          </p:cNvPr>
          <p:cNvSpPr/>
          <p:nvPr/>
        </p:nvSpPr>
        <p:spPr>
          <a:xfrm>
            <a:off x="4208028" y="5585999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1100" dirty="0">
                <a:solidFill>
                  <a:schemeClr val="bg1">
                    <a:lumMod val="75000"/>
                  </a:schemeClr>
                </a:solidFill>
                <a:latin typeface="Meiryo UI"/>
                <a:ea typeface="Meiryo UI"/>
              </a:rPr>
              <a:t>-</a:t>
            </a:r>
            <a:endParaRPr lang="ja-JP" altLang="ja-JP" sz="1100" dirty="0">
              <a:solidFill>
                <a:schemeClr val="bg1">
                  <a:lumMod val="75000"/>
                </a:schemeClr>
              </a:solidFill>
              <a:latin typeface="Meiryo UI"/>
              <a:ea typeface="Meiryo UI"/>
            </a:endParaRPr>
          </a:p>
        </p:txBody>
      </p:sp>
      <p:sp>
        <p:nvSpPr>
          <p:cNvPr id="119" name="課題意識_1">
            <a:extLst>
              <a:ext uri="{FF2B5EF4-FFF2-40B4-BE49-F238E27FC236}">
                <a16:creationId xmlns:a16="http://schemas.microsoft.com/office/drawing/2014/main" id="{939D6DC2-911C-EBF6-3C6E-1F109CD64F31}"/>
              </a:ext>
            </a:extLst>
          </p:cNvPr>
          <p:cNvSpPr/>
          <p:nvPr/>
        </p:nvSpPr>
        <p:spPr>
          <a:xfrm>
            <a:off x="6452906" y="5585999"/>
            <a:ext cx="2470786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1100" dirty="0">
                <a:solidFill>
                  <a:schemeClr val="bg1">
                    <a:lumMod val="75000"/>
                  </a:schemeClr>
                </a:solidFill>
                <a:latin typeface="Meiryo UI"/>
                <a:ea typeface="Meiryo UI"/>
              </a:rPr>
              <a:t>-</a:t>
            </a:r>
            <a:endParaRPr lang="ja-JP" altLang="ja-JP" sz="1100" dirty="0">
              <a:solidFill>
                <a:schemeClr val="bg1">
                  <a:lumMod val="75000"/>
                </a:schemeClr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27372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E6917-5A29-57EC-D9B0-2C04FFC6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">
            <a:extLst>
              <a:ext uri="{FF2B5EF4-FFF2-40B4-BE49-F238E27FC236}">
                <a16:creationId xmlns:a16="http://schemas.microsoft.com/office/drawing/2014/main" id="{FED1D141-F987-C4CC-033C-DA21CC8C344E}"/>
              </a:ext>
            </a:extLst>
          </p:cNvPr>
          <p:cNvSpPr txBox="1"/>
          <p:nvPr/>
        </p:nvSpPr>
        <p:spPr>
          <a:xfrm>
            <a:off x="2160000" y="234000"/>
            <a:ext cx="8640000" cy="413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200" b="1">
                <a:solidFill>
                  <a:srgbClr val="262626"/>
                </a:solidFill>
                <a:latin typeface="Meiryo UI"/>
                <a:ea typeface="Meiryo UI"/>
              </a:rPr>
              <a:t>① 予約の受付から来店まで</a:t>
            </a:r>
          </a:p>
        </p:txBody>
      </p:sp>
      <p:sp>
        <p:nvSpPr>
          <p:cNvPr id="4" name="凡例枠">
            <a:extLst>
              <a:ext uri="{FF2B5EF4-FFF2-40B4-BE49-F238E27FC236}">
                <a16:creationId xmlns:a16="http://schemas.microsoft.com/office/drawing/2014/main" id="{E3FF2201-D409-0186-B0FF-A3BE89B57F4D}"/>
              </a:ext>
            </a:extLst>
          </p:cNvPr>
          <p:cNvSpPr/>
          <p:nvPr/>
        </p:nvSpPr>
        <p:spPr>
          <a:xfrm>
            <a:off x="360000" y="913844"/>
            <a:ext cx="11473200" cy="28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凡例_見出し">
            <a:extLst>
              <a:ext uri="{FF2B5EF4-FFF2-40B4-BE49-F238E27FC236}">
                <a16:creationId xmlns:a16="http://schemas.microsoft.com/office/drawing/2014/main" id="{B4FBEA3D-A995-EDDD-4438-4B8C36B13FDB}"/>
              </a:ext>
            </a:extLst>
          </p:cNvPr>
          <p:cNvSpPr txBox="1"/>
          <p:nvPr/>
        </p:nvSpPr>
        <p:spPr>
          <a:xfrm>
            <a:off x="503999" y="913844"/>
            <a:ext cx="503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凡例：</a:t>
            </a:r>
          </a:p>
        </p:txBody>
      </p:sp>
      <p:sp>
        <p:nvSpPr>
          <p:cNvPr id="6" name="凡例_作業">
            <a:extLst>
              <a:ext uri="{FF2B5EF4-FFF2-40B4-BE49-F238E27FC236}">
                <a16:creationId xmlns:a16="http://schemas.microsoft.com/office/drawing/2014/main" id="{61533C7F-14FC-8A98-8C10-A8B6A215574C}"/>
              </a:ext>
            </a:extLst>
          </p:cNvPr>
          <p:cNvSpPr/>
          <p:nvPr/>
        </p:nvSpPr>
        <p:spPr>
          <a:xfrm>
            <a:off x="1044000" y="978645"/>
            <a:ext cx="270000" cy="158400"/>
          </a:xfrm>
          <a:prstGeom prst="rect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3015E5-D731-6639-7A39-007BA8152CB1}"/>
              </a:ext>
            </a:extLst>
          </p:cNvPr>
          <p:cNvSpPr txBox="1"/>
          <p:nvPr/>
        </p:nvSpPr>
        <p:spPr>
          <a:xfrm>
            <a:off x="1368000" y="913844"/>
            <a:ext cx="503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作業</a:t>
            </a:r>
          </a:p>
        </p:txBody>
      </p:sp>
      <p:sp>
        <p:nvSpPr>
          <p:cNvPr id="8" name="凡例_システム">
            <a:extLst>
              <a:ext uri="{FF2B5EF4-FFF2-40B4-BE49-F238E27FC236}">
                <a16:creationId xmlns:a16="http://schemas.microsoft.com/office/drawing/2014/main" id="{0E26975B-5AED-B182-3112-842CF69522A1}"/>
              </a:ext>
            </a:extLst>
          </p:cNvPr>
          <p:cNvSpPr/>
          <p:nvPr/>
        </p:nvSpPr>
        <p:spPr>
          <a:xfrm>
            <a:off x="1871999" y="967845"/>
            <a:ext cx="270000" cy="180000"/>
          </a:xfrm>
          <a:prstGeom prst="flowChartMagneticDisk">
            <a:avLst/>
          </a:prstGeom>
          <a:solidFill>
            <a:srgbClr val="FFF2CC"/>
          </a:solidFill>
          <a:ln w="9525">
            <a:solidFill>
              <a:srgbClr val="8C7A3E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D34784-588B-0CFE-745F-28015B66CDBF}"/>
              </a:ext>
            </a:extLst>
          </p:cNvPr>
          <p:cNvSpPr txBox="1"/>
          <p:nvPr/>
        </p:nvSpPr>
        <p:spPr>
          <a:xfrm>
            <a:off x="2196000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システム</a:t>
            </a:r>
          </a:p>
        </p:txBody>
      </p:sp>
      <p:sp>
        <p:nvSpPr>
          <p:cNvPr id="10" name="凡例_分岐">
            <a:extLst>
              <a:ext uri="{FF2B5EF4-FFF2-40B4-BE49-F238E27FC236}">
                <a16:creationId xmlns:a16="http://schemas.microsoft.com/office/drawing/2014/main" id="{65B49C49-0527-9751-6ED6-41E6A63B74B1}"/>
              </a:ext>
            </a:extLst>
          </p:cNvPr>
          <p:cNvSpPr/>
          <p:nvPr/>
        </p:nvSpPr>
        <p:spPr>
          <a:xfrm>
            <a:off x="2916000" y="967845"/>
            <a:ext cx="288000" cy="180000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9B5758-0CCC-5867-6ED9-E699DBA1F0E8}"/>
              </a:ext>
            </a:extLst>
          </p:cNvPr>
          <p:cNvSpPr txBox="1"/>
          <p:nvPr/>
        </p:nvSpPr>
        <p:spPr>
          <a:xfrm>
            <a:off x="3257999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 dirty="0">
                <a:solidFill>
                  <a:srgbClr val="262626"/>
                </a:solidFill>
                <a:latin typeface="Meiryo UI"/>
                <a:ea typeface="Meiryo UI"/>
              </a:rPr>
              <a:t>分岐条件</a:t>
            </a:r>
          </a:p>
        </p:txBody>
      </p:sp>
      <p:cxnSp>
        <p:nvCxnSpPr>
          <p:cNvPr id="12" name="凡例_業務">
            <a:extLst>
              <a:ext uri="{FF2B5EF4-FFF2-40B4-BE49-F238E27FC236}">
                <a16:creationId xmlns:a16="http://schemas.microsoft.com/office/drawing/2014/main" id="{DB7BE920-6A5B-9DB4-9BB5-3B2AA2992100}"/>
              </a:ext>
            </a:extLst>
          </p:cNvPr>
          <p:cNvCxnSpPr/>
          <p:nvPr/>
        </p:nvCxnSpPr>
        <p:spPr>
          <a:xfrm>
            <a:off x="6132530" y="1057845"/>
            <a:ext cx="3240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EC83923-1ECC-ACBB-0EB1-C3067266A474}"/>
              </a:ext>
            </a:extLst>
          </p:cNvPr>
          <p:cNvSpPr txBox="1"/>
          <p:nvPr/>
        </p:nvSpPr>
        <p:spPr>
          <a:xfrm>
            <a:off x="6510530" y="913844"/>
            <a:ext cx="720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業務の流れ</a:t>
            </a:r>
          </a:p>
        </p:txBody>
      </p:sp>
      <p:cxnSp>
        <p:nvCxnSpPr>
          <p:cNvPr id="14" name="凡例_データ">
            <a:extLst>
              <a:ext uri="{FF2B5EF4-FFF2-40B4-BE49-F238E27FC236}">
                <a16:creationId xmlns:a16="http://schemas.microsoft.com/office/drawing/2014/main" id="{F6044F66-3395-1E76-93F8-B5DFD2DCE4E2}"/>
              </a:ext>
            </a:extLst>
          </p:cNvPr>
          <p:cNvCxnSpPr/>
          <p:nvPr/>
        </p:nvCxnSpPr>
        <p:spPr>
          <a:xfrm>
            <a:off x="7320529" y="1057845"/>
            <a:ext cx="324001" cy="0"/>
          </a:xfrm>
          <a:prstGeom prst="line">
            <a:avLst/>
          </a:prstGeom>
          <a:ln w="12700">
            <a:solidFill>
              <a:srgbClr val="404040"/>
            </a:solidFill>
            <a:prstDash val="dash"/>
            <a:tailEnd type="triangle" w="med" len="med"/>
          </a:ln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0DE51C3-4518-BF30-A13F-D9A7C49D8A3B}"/>
              </a:ext>
            </a:extLst>
          </p:cNvPr>
          <p:cNvSpPr txBox="1"/>
          <p:nvPr/>
        </p:nvSpPr>
        <p:spPr>
          <a:xfrm>
            <a:off x="7698530" y="913844"/>
            <a:ext cx="792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データの流れ</a:t>
            </a:r>
          </a:p>
        </p:txBody>
      </p:sp>
      <p:sp>
        <p:nvSpPr>
          <p:cNvPr id="19" name="見出し_左上">
            <a:extLst>
              <a:ext uri="{FF2B5EF4-FFF2-40B4-BE49-F238E27FC236}">
                <a16:creationId xmlns:a16="http://schemas.microsoft.com/office/drawing/2014/main" id="{56EDD994-B878-79DC-E2D3-E455BBFD0A15}"/>
              </a:ext>
            </a:extLst>
          </p:cNvPr>
          <p:cNvSpPr/>
          <p:nvPr/>
        </p:nvSpPr>
        <p:spPr>
          <a:xfrm>
            <a:off x="360000" y="1345845"/>
            <a:ext cx="1584000" cy="57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工程_1">
            <a:extLst>
              <a:ext uri="{FF2B5EF4-FFF2-40B4-BE49-F238E27FC236}">
                <a16:creationId xmlns:a16="http://schemas.microsoft.com/office/drawing/2014/main" id="{C8365C62-D2FB-A9C4-67D5-CB036F8C9F5D}"/>
              </a:ext>
            </a:extLst>
          </p:cNvPr>
          <p:cNvSpPr/>
          <p:nvPr/>
        </p:nvSpPr>
        <p:spPr>
          <a:xfrm>
            <a:off x="1944000" y="1345845"/>
            <a:ext cx="2231999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予約の受付</a:t>
            </a:r>
          </a:p>
        </p:txBody>
      </p:sp>
      <p:sp>
        <p:nvSpPr>
          <p:cNvPr id="21" name="工程_2">
            <a:extLst>
              <a:ext uri="{FF2B5EF4-FFF2-40B4-BE49-F238E27FC236}">
                <a16:creationId xmlns:a16="http://schemas.microsoft.com/office/drawing/2014/main" id="{94070C6D-F0AA-E547-28BD-162A6ED09B81}"/>
              </a:ext>
            </a:extLst>
          </p:cNvPr>
          <p:cNvSpPr/>
          <p:nvPr/>
        </p:nvSpPr>
        <p:spPr>
          <a:xfrm>
            <a:off x="6415873" y="1345845"/>
            <a:ext cx="2545198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来店・カルテ作成</a:t>
            </a:r>
            <a:endParaRPr lang="ja-JP" alt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4" name="大枠">
            <a:extLst>
              <a:ext uri="{FF2B5EF4-FFF2-40B4-BE49-F238E27FC236}">
                <a16:creationId xmlns:a16="http://schemas.microsoft.com/office/drawing/2014/main" id="{70585C44-EF5E-1FE1-EB2E-14E3EFC6137C}"/>
              </a:ext>
            </a:extLst>
          </p:cNvPr>
          <p:cNvSpPr/>
          <p:nvPr/>
        </p:nvSpPr>
        <p:spPr>
          <a:xfrm>
            <a:off x="360000" y="1921844"/>
            <a:ext cx="684000" cy="2664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業務</a:t>
            </a:r>
          </a:p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フロー</a:t>
            </a:r>
          </a:p>
        </p:txBody>
      </p:sp>
      <p:sp>
        <p:nvSpPr>
          <p:cNvPr id="25" name="登場人物_1">
            <a:extLst>
              <a:ext uri="{FF2B5EF4-FFF2-40B4-BE49-F238E27FC236}">
                <a16:creationId xmlns:a16="http://schemas.microsoft.com/office/drawing/2014/main" id="{4BD50F76-C110-BD73-2A1A-20222711BED0}"/>
              </a:ext>
            </a:extLst>
          </p:cNvPr>
          <p:cNvSpPr/>
          <p:nvPr/>
        </p:nvSpPr>
        <p:spPr>
          <a:xfrm>
            <a:off x="1044000" y="1921844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お客さま</a:t>
            </a:r>
          </a:p>
        </p:txBody>
      </p:sp>
      <p:sp>
        <p:nvSpPr>
          <p:cNvPr id="26" name="登場人物_2">
            <a:extLst>
              <a:ext uri="{FF2B5EF4-FFF2-40B4-BE49-F238E27FC236}">
                <a16:creationId xmlns:a16="http://schemas.microsoft.com/office/drawing/2014/main" id="{1530C88A-219F-60DB-4285-404501A3D83A}"/>
              </a:ext>
            </a:extLst>
          </p:cNvPr>
          <p:cNvSpPr/>
          <p:nvPr/>
        </p:nvSpPr>
        <p:spPr>
          <a:xfrm>
            <a:off x="1044000" y="2587844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150" b="1" dirty="0">
                <a:solidFill>
                  <a:srgbClr val="262626"/>
                </a:solidFill>
                <a:latin typeface="Meiryo UI"/>
                <a:ea typeface="Meiryo UI"/>
              </a:rPr>
              <a:t>店舗</a:t>
            </a:r>
            <a:endParaRPr lang="ja-JP" sz="1150" b="1" dirty="0">
              <a:solidFill>
                <a:srgbClr val="262626"/>
              </a:solidFill>
              <a:latin typeface="Meiryo UI"/>
              <a:ea typeface="Meiryo UI"/>
            </a:endParaRPr>
          </a:p>
          <a:p>
            <a:pPr algn="ctr"/>
            <a:r>
              <a:rPr lang="ja-JP" sz="1150" b="1" dirty="0">
                <a:solidFill>
                  <a:srgbClr val="262626"/>
                </a:solidFill>
                <a:latin typeface="Meiryo UI"/>
                <a:ea typeface="Meiryo UI"/>
              </a:rPr>
              <a:t>スタッフ</a:t>
            </a:r>
          </a:p>
        </p:txBody>
      </p:sp>
      <p:sp>
        <p:nvSpPr>
          <p:cNvPr id="27" name="登場人物_3">
            <a:extLst>
              <a:ext uri="{FF2B5EF4-FFF2-40B4-BE49-F238E27FC236}">
                <a16:creationId xmlns:a16="http://schemas.microsoft.com/office/drawing/2014/main" id="{93BF8CBC-8F19-961B-F4EA-7B4FB2910DC4}"/>
              </a:ext>
            </a:extLst>
          </p:cNvPr>
          <p:cNvSpPr/>
          <p:nvPr/>
        </p:nvSpPr>
        <p:spPr>
          <a:xfrm>
            <a:off x="1044000" y="3253845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150" b="1" dirty="0">
                <a:solidFill>
                  <a:srgbClr val="262626"/>
                </a:solidFill>
                <a:latin typeface="Meiryo UI"/>
                <a:ea typeface="Meiryo UI"/>
              </a:rPr>
              <a:t>本部スタッフ</a:t>
            </a:r>
            <a:endParaRPr lang="ja-JP" sz="115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8" name="登場人物_4">
            <a:extLst>
              <a:ext uri="{FF2B5EF4-FFF2-40B4-BE49-F238E27FC236}">
                <a16:creationId xmlns:a16="http://schemas.microsoft.com/office/drawing/2014/main" id="{9B096616-B91C-1DF1-B811-C3929559093B}"/>
              </a:ext>
            </a:extLst>
          </p:cNvPr>
          <p:cNvSpPr/>
          <p:nvPr/>
        </p:nvSpPr>
        <p:spPr>
          <a:xfrm>
            <a:off x="1044000" y="3919845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システム/</a:t>
            </a:r>
            <a:b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ファイル</a:t>
            </a:r>
          </a:p>
        </p:txBody>
      </p:sp>
      <p:sp>
        <p:nvSpPr>
          <p:cNvPr id="35" name="行_課題意識">
            <a:extLst>
              <a:ext uri="{FF2B5EF4-FFF2-40B4-BE49-F238E27FC236}">
                <a16:creationId xmlns:a16="http://schemas.microsoft.com/office/drawing/2014/main" id="{9C50515C-643E-5ADF-C90F-C4841592DBE6}"/>
              </a:ext>
            </a:extLst>
          </p:cNvPr>
          <p:cNvSpPr/>
          <p:nvPr/>
        </p:nvSpPr>
        <p:spPr>
          <a:xfrm>
            <a:off x="360000" y="4585845"/>
            <a:ext cx="1584000" cy="972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問題点</a:t>
            </a:r>
            <a:br>
              <a:rPr lang="en-US" altLang="ja-JP" sz="1200" b="1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（</a:t>
            </a:r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課題意識</a:t>
            </a:r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）</a:t>
            </a:r>
            <a:endParaRPr 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6" name="課題意識_1">
            <a:extLst>
              <a:ext uri="{FF2B5EF4-FFF2-40B4-BE49-F238E27FC236}">
                <a16:creationId xmlns:a16="http://schemas.microsoft.com/office/drawing/2014/main" id="{05BD6851-F071-D6A7-AD5D-3734FFB6B60F}"/>
              </a:ext>
            </a:extLst>
          </p:cNvPr>
          <p:cNvSpPr/>
          <p:nvPr/>
        </p:nvSpPr>
        <p:spPr>
          <a:xfrm>
            <a:off x="1965990" y="4614011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予約電話で空き時間をスタッフが探すのが手間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エクセルの入力が手間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営業時間外は予約ができない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9" name="行_変更後">
            <a:extLst>
              <a:ext uri="{FF2B5EF4-FFF2-40B4-BE49-F238E27FC236}">
                <a16:creationId xmlns:a16="http://schemas.microsoft.com/office/drawing/2014/main" id="{239C0B48-94DA-5D3C-0764-BDF50DBF1DA3}"/>
              </a:ext>
            </a:extLst>
          </p:cNvPr>
          <p:cNvSpPr/>
          <p:nvPr/>
        </p:nvSpPr>
        <p:spPr>
          <a:xfrm>
            <a:off x="360000" y="5557845"/>
            <a:ext cx="1584000" cy="972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変更後</a:t>
            </a:r>
          </a:p>
        </p:txBody>
      </p:sp>
      <p:sp>
        <p:nvSpPr>
          <p:cNvPr id="43" name="備考_見出し">
            <a:extLst>
              <a:ext uri="{FF2B5EF4-FFF2-40B4-BE49-F238E27FC236}">
                <a16:creationId xmlns:a16="http://schemas.microsoft.com/office/drawing/2014/main" id="{1537F51C-29E0-FA67-A333-EBB6F6C824A0}"/>
              </a:ext>
            </a:extLst>
          </p:cNvPr>
          <p:cNvSpPr/>
          <p:nvPr/>
        </p:nvSpPr>
        <p:spPr>
          <a:xfrm>
            <a:off x="9139530" y="1345845"/>
            <a:ext cx="2693670" cy="57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備考</a:t>
            </a:r>
          </a:p>
        </p:txBody>
      </p:sp>
      <p:sp>
        <p:nvSpPr>
          <p:cNvPr id="44" name="備考">
            <a:extLst>
              <a:ext uri="{FF2B5EF4-FFF2-40B4-BE49-F238E27FC236}">
                <a16:creationId xmlns:a16="http://schemas.microsoft.com/office/drawing/2014/main" id="{464B36F0-B804-9C81-7795-18C2CCC732FF}"/>
              </a:ext>
            </a:extLst>
          </p:cNvPr>
          <p:cNvSpPr/>
          <p:nvPr/>
        </p:nvSpPr>
        <p:spPr>
          <a:xfrm>
            <a:off x="9139530" y="1921844"/>
            <a:ext cx="2693670" cy="46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7F7F7F"/>
            </a:solidFill>
          </a:ln>
          <a:effectLst/>
        </p:spPr>
        <p:txBody>
          <a:bodyPr wrap="square" lIns="144000" tIns="108000" rIns="108000" bIns="36000" rtlCol="0" anchor="t"/>
          <a:lstStyle/>
          <a:p>
            <a:pPr marL="228600" indent="-228600" algn="l">
              <a:spcAft>
                <a:spcPts val="1200"/>
              </a:spcAft>
              <a:buFont typeface="+mj-ea"/>
              <a:buAutoNum type="circleNumDbPlain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エリア</a:t>
            </a:r>
            <a:r>
              <a:rPr lang="en-US" altLang="ja-JP" sz="1100" dirty="0">
                <a:solidFill>
                  <a:srgbClr val="262626"/>
                </a:solidFill>
                <a:latin typeface="Meiryo UI"/>
                <a:ea typeface="Meiryo UI"/>
              </a:rPr>
              <a:t>MGR</a:t>
            </a: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は担当エリア分のみ集計結果を閲覧可能、といった閲覧権限制限も実装。</a:t>
            </a:r>
            <a:endParaRPr lang="en-US" alt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45" name="作業_予約">
            <a:extLst>
              <a:ext uri="{FF2B5EF4-FFF2-40B4-BE49-F238E27FC236}">
                <a16:creationId xmlns:a16="http://schemas.microsoft.com/office/drawing/2014/main" id="{64815507-FC75-C047-F7ED-EE288B6D3979}"/>
              </a:ext>
            </a:extLst>
          </p:cNvPr>
          <p:cNvSpPr/>
          <p:nvPr/>
        </p:nvSpPr>
        <p:spPr>
          <a:xfrm>
            <a:off x="2104580" y="2056844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6F6C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b="1" dirty="0">
                <a:solidFill>
                  <a:srgbClr val="FF0000"/>
                </a:solidFill>
                <a:latin typeface="Meiryo UI"/>
                <a:ea typeface="Meiryo UI"/>
              </a:rPr>
              <a:t>専用アプリ</a:t>
            </a:r>
            <a:endParaRPr lang="ja-JP" sz="1050" b="1" dirty="0">
              <a:solidFill>
                <a:srgbClr val="FF0000"/>
              </a:solidFill>
              <a:latin typeface="Meiryo UI"/>
              <a:ea typeface="Meiryo UI"/>
            </a:endParaRPr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0A3B8857-F7AF-8478-5F70-D32041394483}"/>
              </a:ext>
            </a:extLst>
          </p:cNvPr>
          <p:cNvCxnSpPr>
            <a:cxnSpLocks/>
          </p:cNvCxnSpPr>
          <p:nvPr/>
        </p:nvCxnSpPr>
        <p:spPr>
          <a:xfrm>
            <a:off x="8961071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sp>
        <p:nvSpPr>
          <p:cNvPr id="102" name="作業_予約">
            <a:extLst>
              <a:ext uri="{FF2B5EF4-FFF2-40B4-BE49-F238E27FC236}">
                <a16:creationId xmlns:a16="http://schemas.microsoft.com/office/drawing/2014/main" id="{81D4EB8C-4993-C154-7FC4-D153C5983C34}"/>
              </a:ext>
            </a:extLst>
          </p:cNvPr>
          <p:cNvSpPr/>
          <p:nvPr/>
        </p:nvSpPr>
        <p:spPr>
          <a:xfrm>
            <a:off x="3186121" y="2733851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95000"/>
              </a:schemeClr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dirty="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  <a:t>予約台帳に入力</a:t>
            </a:r>
            <a:endParaRPr lang="ja-JP" sz="1050" b="0" dirty="0">
              <a:solidFill>
                <a:schemeClr val="bg1">
                  <a:lumMod val="85000"/>
                </a:schemeClr>
              </a:solidFill>
              <a:latin typeface="Meiryo UI"/>
              <a:ea typeface="Meiryo UI"/>
            </a:endParaRPr>
          </a:p>
        </p:txBody>
      </p:sp>
      <p:cxnSp>
        <p:nvCxnSpPr>
          <p:cNvPr id="106" name="コネクタ: カギ線 105">
            <a:extLst>
              <a:ext uri="{FF2B5EF4-FFF2-40B4-BE49-F238E27FC236}">
                <a16:creationId xmlns:a16="http://schemas.microsoft.com/office/drawing/2014/main" id="{A8342F85-4252-9990-EBB8-2E540826E08B}"/>
              </a:ext>
            </a:extLst>
          </p:cNvPr>
          <p:cNvCxnSpPr>
            <a:cxnSpLocks/>
            <a:stCxn id="45" idx="3"/>
            <a:endCxn id="37" idx="2"/>
          </p:cNvCxnSpPr>
          <p:nvPr/>
        </p:nvCxnSpPr>
        <p:spPr>
          <a:xfrm>
            <a:off x="2916000" y="2254844"/>
            <a:ext cx="346972" cy="1971626"/>
          </a:xfrm>
          <a:prstGeom prst="bentConnector3">
            <a:avLst/>
          </a:prstGeom>
          <a:ln w="12700">
            <a:solidFill>
              <a:srgbClr val="FF0000"/>
            </a:solidFill>
            <a:prstDash val="dash"/>
            <a:tailEnd type="triangle" w="med" len="med"/>
          </a:ln>
        </p:spPr>
      </p:cxnSp>
      <p:cxnSp>
        <p:nvCxnSpPr>
          <p:cNvPr id="118" name="直線矢印コネクタ 117">
            <a:extLst>
              <a:ext uri="{FF2B5EF4-FFF2-40B4-BE49-F238E27FC236}">
                <a16:creationId xmlns:a16="http://schemas.microsoft.com/office/drawing/2014/main" id="{732620DD-7ED0-F0A0-AAAB-D88F15BEEA1B}"/>
              </a:ext>
            </a:extLst>
          </p:cNvPr>
          <p:cNvCxnSpPr/>
          <p:nvPr/>
        </p:nvCxnSpPr>
        <p:spPr>
          <a:xfrm>
            <a:off x="3600373" y="3188911"/>
            <a:ext cx="0" cy="795868"/>
          </a:xfrm>
          <a:prstGeom prst="straightConnector1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  <a:tailEnd type="triangle" w="med" len="med"/>
          </a:ln>
        </p:spPr>
      </p:cxnSp>
      <p:sp>
        <p:nvSpPr>
          <p:cNvPr id="17" name="フローチャート: 記憶データ 16">
            <a:extLst>
              <a:ext uri="{FF2B5EF4-FFF2-40B4-BE49-F238E27FC236}">
                <a16:creationId xmlns:a16="http://schemas.microsoft.com/office/drawing/2014/main" id="{D1831EB1-E0E1-BDF6-ABA7-C5B29C8B9CA1}"/>
              </a:ext>
            </a:extLst>
          </p:cNvPr>
          <p:cNvSpPr/>
          <p:nvPr/>
        </p:nvSpPr>
        <p:spPr>
          <a:xfrm>
            <a:off x="4092255" y="967846"/>
            <a:ext cx="324000" cy="169200"/>
          </a:xfrm>
          <a:prstGeom prst="flowChartOnlineStorag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C7A3E"/>
            </a:solidFill>
          </a:ln>
          <a:effectLst/>
        </p:spPr>
        <p:txBody>
          <a:bodyPr wrap="none" lIns="18000" tIns="108000" rIns="18000" bIns="18000" rtlCol="0" anchor="ctr"/>
          <a:lstStyle/>
          <a:p>
            <a:pPr algn="ctr"/>
            <a:endParaRPr lang="ja-JP" altLang="en-US" sz="105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666E4E5A-9CA7-8E6B-0FEE-71876BBE2561}"/>
              </a:ext>
            </a:extLst>
          </p:cNvPr>
          <p:cNvSpPr txBox="1"/>
          <p:nvPr/>
        </p:nvSpPr>
        <p:spPr>
          <a:xfrm>
            <a:off x="4488921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ファイル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15988B29-FFA2-007D-01D1-D4FB8E12D8DC}"/>
              </a:ext>
            </a:extLst>
          </p:cNvPr>
          <p:cNvCxnSpPr>
            <a:cxnSpLocks/>
          </p:cNvCxnSpPr>
          <p:nvPr/>
        </p:nvCxnSpPr>
        <p:spPr>
          <a:xfrm>
            <a:off x="4175999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478D513B-33EF-9F23-3DA2-1925FA10929E}"/>
              </a:ext>
            </a:extLst>
          </p:cNvPr>
          <p:cNvCxnSpPr>
            <a:cxnSpLocks/>
          </p:cNvCxnSpPr>
          <p:nvPr/>
        </p:nvCxnSpPr>
        <p:spPr>
          <a:xfrm>
            <a:off x="6418037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958F83FD-170F-6389-E29A-575A0780E8E1}"/>
              </a:ext>
            </a:extLst>
          </p:cNvPr>
          <p:cNvGrpSpPr/>
          <p:nvPr/>
        </p:nvGrpSpPr>
        <p:grpSpPr>
          <a:xfrm>
            <a:off x="1931260" y="2587844"/>
            <a:ext cx="7029812" cy="2970001"/>
            <a:chOff x="1931259" y="2587844"/>
            <a:chExt cx="7140741" cy="2970001"/>
          </a:xfrm>
        </p:grpSpPr>
        <p:cxnSp>
          <p:nvCxnSpPr>
            <p:cNvPr id="32" name="レーン区切り_1">
              <a:extLst>
                <a:ext uri="{FF2B5EF4-FFF2-40B4-BE49-F238E27FC236}">
                  <a16:creationId xmlns:a16="http://schemas.microsoft.com/office/drawing/2014/main" id="{3E1861DB-3F89-EB33-93A4-2A5F22378B8A}"/>
                </a:ext>
              </a:extLst>
            </p:cNvPr>
            <p:cNvCxnSpPr/>
            <p:nvPr/>
          </p:nvCxnSpPr>
          <p:spPr>
            <a:xfrm>
              <a:off x="1944000" y="2587844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33" name="レーン区切り_2">
              <a:extLst>
                <a:ext uri="{FF2B5EF4-FFF2-40B4-BE49-F238E27FC236}">
                  <a16:creationId xmlns:a16="http://schemas.microsoft.com/office/drawing/2014/main" id="{61D387C6-F24C-11B5-8287-DEBBDC330B51}"/>
                </a:ext>
              </a:extLst>
            </p:cNvPr>
            <p:cNvCxnSpPr/>
            <p:nvPr/>
          </p:nvCxnSpPr>
          <p:spPr>
            <a:xfrm>
              <a:off x="1944000" y="3253845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34" name="レーン区切り_3">
              <a:extLst>
                <a:ext uri="{FF2B5EF4-FFF2-40B4-BE49-F238E27FC236}">
                  <a16:creationId xmlns:a16="http://schemas.microsoft.com/office/drawing/2014/main" id="{6BEFAB68-FE9D-7CA2-AA57-77331CFFBAB6}"/>
                </a:ext>
              </a:extLst>
            </p:cNvPr>
            <p:cNvCxnSpPr/>
            <p:nvPr/>
          </p:nvCxnSpPr>
          <p:spPr>
            <a:xfrm>
              <a:off x="1944000" y="3919845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50" name="レーン区切り_3">
              <a:extLst>
                <a:ext uri="{FF2B5EF4-FFF2-40B4-BE49-F238E27FC236}">
                  <a16:creationId xmlns:a16="http://schemas.microsoft.com/office/drawing/2014/main" id="{A4699E7F-799F-3082-D48B-7E3E91ECDB44}"/>
                </a:ext>
              </a:extLst>
            </p:cNvPr>
            <p:cNvCxnSpPr/>
            <p:nvPr/>
          </p:nvCxnSpPr>
          <p:spPr>
            <a:xfrm>
              <a:off x="1944000" y="4588060"/>
              <a:ext cx="7128000" cy="0"/>
            </a:xfrm>
            <a:prstGeom prst="line">
              <a:avLst/>
            </a:prstGeom>
            <a:solidFill>
              <a:srgbClr val="D9D9D9"/>
            </a:solidFill>
            <a:ln w="9525">
              <a:solidFill>
                <a:srgbClr val="7F7F7F"/>
              </a:solidFill>
            </a:ln>
            <a:effectLst/>
          </p:spPr>
        </p:cxnSp>
        <p:cxnSp>
          <p:nvCxnSpPr>
            <p:cNvPr id="54" name="レーン区切り_3">
              <a:extLst>
                <a:ext uri="{FF2B5EF4-FFF2-40B4-BE49-F238E27FC236}">
                  <a16:creationId xmlns:a16="http://schemas.microsoft.com/office/drawing/2014/main" id="{D3C2835B-C5A1-D154-E1B9-AD56C694AEE5}"/>
                </a:ext>
              </a:extLst>
            </p:cNvPr>
            <p:cNvCxnSpPr/>
            <p:nvPr/>
          </p:nvCxnSpPr>
          <p:spPr>
            <a:xfrm>
              <a:off x="1931259" y="5557845"/>
              <a:ext cx="7128000" cy="0"/>
            </a:xfrm>
            <a:prstGeom prst="line">
              <a:avLst/>
            </a:prstGeom>
            <a:solidFill>
              <a:srgbClr val="D9D9D9"/>
            </a:solidFill>
            <a:ln w="9525">
              <a:solidFill>
                <a:srgbClr val="7F7F7F"/>
              </a:solidFill>
            </a:ln>
            <a:effectLst/>
          </p:spPr>
        </p:cxnSp>
      </p:grpSp>
      <p:sp>
        <p:nvSpPr>
          <p:cNvPr id="55" name="作業_予約">
            <a:extLst>
              <a:ext uri="{FF2B5EF4-FFF2-40B4-BE49-F238E27FC236}">
                <a16:creationId xmlns:a16="http://schemas.microsoft.com/office/drawing/2014/main" id="{9CBD0F86-79C5-11B4-6CD1-DB53CA6F2DBC}"/>
              </a:ext>
            </a:extLst>
          </p:cNvPr>
          <p:cNvSpPr/>
          <p:nvPr/>
        </p:nvSpPr>
        <p:spPr>
          <a:xfrm>
            <a:off x="6694767" y="2733851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ヒアリング・</a:t>
            </a:r>
            <a:br>
              <a:rPr lang="en-US" altLang="ja-JP" sz="1050" b="0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カルテ記入</a:t>
            </a:r>
            <a:br>
              <a:rPr lang="en-US" altLang="ja-JP" sz="1050" b="0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000" b="0" dirty="0">
                <a:solidFill>
                  <a:srgbClr val="FF0000"/>
                </a:solidFill>
                <a:latin typeface="Meiryo UI"/>
                <a:ea typeface="Meiryo UI"/>
              </a:rPr>
              <a:t>（タブレット）</a:t>
            </a:r>
            <a:endParaRPr lang="ja-JP" sz="1050" b="0" dirty="0">
              <a:solidFill>
                <a:srgbClr val="FF0000"/>
              </a:solidFill>
              <a:latin typeface="Meiryo UI"/>
              <a:ea typeface="Meiryo UI"/>
            </a:endParaRPr>
          </a:p>
        </p:txBody>
      </p:sp>
      <p:sp>
        <p:nvSpPr>
          <p:cNvPr id="56" name="フローチャート: 書類 55">
            <a:extLst>
              <a:ext uri="{FF2B5EF4-FFF2-40B4-BE49-F238E27FC236}">
                <a16:creationId xmlns:a16="http://schemas.microsoft.com/office/drawing/2014/main" id="{C23E8C37-BF69-6695-88D9-FBF07EBE4067}"/>
              </a:ext>
            </a:extLst>
          </p:cNvPr>
          <p:cNvSpPr/>
          <p:nvPr/>
        </p:nvSpPr>
        <p:spPr>
          <a:xfrm>
            <a:off x="7248234" y="3187281"/>
            <a:ext cx="291795" cy="281140"/>
          </a:xfrm>
          <a:prstGeom prst="flowChartDocument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r>
              <a:rPr lang="ja-JP" altLang="en-US" sz="1050" dirty="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  <a:t>カルテ用紙</a:t>
            </a:r>
          </a:p>
        </p:txBody>
      </p:sp>
      <p:sp>
        <p:nvSpPr>
          <p:cNvPr id="62" name="工程_1">
            <a:extLst>
              <a:ext uri="{FF2B5EF4-FFF2-40B4-BE49-F238E27FC236}">
                <a16:creationId xmlns:a16="http://schemas.microsoft.com/office/drawing/2014/main" id="{724926D5-8694-25A2-D264-AE55DEBFDCCF}"/>
              </a:ext>
            </a:extLst>
          </p:cNvPr>
          <p:cNvSpPr/>
          <p:nvPr/>
        </p:nvSpPr>
        <p:spPr>
          <a:xfrm>
            <a:off x="4176000" y="1345845"/>
            <a:ext cx="2242038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予約数の集計・分析</a:t>
            </a:r>
            <a:endParaRPr 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67" name="作業_予約">
            <a:extLst>
              <a:ext uri="{FF2B5EF4-FFF2-40B4-BE49-F238E27FC236}">
                <a16:creationId xmlns:a16="http://schemas.microsoft.com/office/drawing/2014/main" id="{0CFAD0C0-283E-7F17-1616-F9AACBC163A9}"/>
              </a:ext>
            </a:extLst>
          </p:cNvPr>
          <p:cNvSpPr/>
          <p:nvPr/>
        </p:nvSpPr>
        <p:spPr>
          <a:xfrm>
            <a:off x="4367552" y="2756630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95000"/>
              </a:schemeClr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  <a:t>集計→</a:t>
            </a:r>
            <a:b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</a:br>
            <a:r>
              <a:rPr lang="ja-JP" altLang="en-US" sz="1050" dirty="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  <a:t>報告</a:t>
            </a:r>
          </a:p>
        </p:txBody>
      </p:sp>
      <p:sp>
        <p:nvSpPr>
          <p:cNvPr id="74" name="作業_予約">
            <a:extLst>
              <a:ext uri="{FF2B5EF4-FFF2-40B4-BE49-F238E27FC236}">
                <a16:creationId xmlns:a16="http://schemas.microsoft.com/office/drawing/2014/main" id="{E1EF3979-E9F7-7E2A-1FB2-AC7C54332D63}"/>
              </a:ext>
            </a:extLst>
          </p:cNvPr>
          <p:cNvSpPr/>
          <p:nvPr/>
        </p:nvSpPr>
        <p:spPr>
          <a:xfrm>
            <a:off x="5437071" y="3406571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6F6C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b="1">
                <a:solidFill>
                  <a:srgbClr val="FF0000"/>
                </a:solidFill>
                <a:latin typeface="Meiryo UI"/>
                <a:ea typeface="Meiryo UI"/>
              </a:rPr>
              <a:t>全店舗</a:t>
            </a:r>
            <a:br>
              <a:rPr lang="en-US" altLang="ja-JP" sz="1050" b="1" dirty="0">
                <a:solidFill>
                  <a:srgbClr val="FF0000"/>
                </a:solidFill>
                <a:latin typeface="Meiryo UI"/>
                <a:ea typeface="Meiryo UI"/>
              </a:rPr>
            </a:br>
            <a:r>
              <a:rPr lang="ja-JP" altLang="en-US" sz="1050" b="1" dirty="0">
                <a:solidFill>
                  <a:srgbClr val="FF0000"/>
                </a:solidFill>
                <a:latin typeface="Meiryo UI"/>
                <a:ea typeface="Meiryo UI"/>
              </a:rPr>
              <a:t>データ確認</a:t>
            </a:r>
          </a:p>
        </p:txBody>
      </p:sp>
      <p:cxnSp>
        <p:nvCxnSpPr>
          <p:cNvPr id="75" name="コネクタ: カギ線 74">
            <a:extLst>
              <a:ext uri="{FF2B5EF4-FFF2-40B4-BE49-F238E27FC236}">
                <a16:creationId xmlns:a16="http://schemas.microsoft.com/office/drawing/2014/main" id="{0ACC65AD-50B0-8D2D-15B7-8ABCFAF46066}"/>
              </a:ext>
            </a:extLst>
          </p:cNvPr>
          <p:cNvCxnSpPr>
            <a:cxnSpLocks/>
            <a:stCxn id="67" idx="3"/>
            <a:endCxn id="74" idx="1"/>
          </p:cNvCxnSpPr>
          <p:nvPr/>
        </p:nvCxnSpPr>
        <p:spPr>
          <a:xfrm>
            <a:off x="5178972" y="2954630"/>
            <a:ext cx="258099" cy="64994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tailEnd type="triangle" w="med" len="med"/>
          </a:ln>
        </p:spPr>
      </p:cxnSp>
      <p:sp>
        <p:nvSpPr>
          <p:cNvPr id="87" name="フローチャート: 記憶データ 86">
            <a:extLst>
              <a:ext uri="{FF2B5EF4-FFF2-40B4-BE49-F238E27FC236}">
                <a16:creationId xmlns:a16="http://schemas.microsoft.com/office/drawing/2014/main" id="{12E49774-D0D8-EC35-9C99-F38D13A2F4EC}"/>
              </a:ext>
            </a:extLst>
          </p:cNvPr>
          <p:cNvSpPr/>
          <p:nvPr/>
        </p:nvSpPr>
        <p:spPr>
          <a:xfrm>
            <a:off x="5394711" y="3029943"/>
            <a:ext cx="332525" cy="237808"/>
          </a:xfrm>
          <a:prstGeom prst="flowChartOnlineStorag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r>
              <a:rPr lang="ja-JP" altLang="en-US" sz="1050" dirty="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  <a:t>集計ファイル</a:t>
            </a:r>
          </a:p>
        </p:txBody>
      </p:sp>
      <p:sp>
        <p:nvSpPr>
          <p:cNvPr id="88" name="フローチャート: 記憶データ 87">
            <a:extLst>
              <a:ext uri="{FF2B5EF4-FFF2-40B4-BE49-F238E27FC236}">
                <a16:creationId xmlns:a16="http://schemas.microsoft.com/office/drawing/2014/main" id="{45898F9B-8A74-DF9B-BF8A-9A21CFF18E45}"/>
              </a:ext>
            </a:extLst>
          </p:cNvPr>
          <p:cNvSpPr/>
          <p:nvPr/>
        </p:nvSpPr>
        <p:spPr>
          <a:xfrm>
            <a:off x="5490001" y="4080768"/>
            <a:ext cx="647999" cy="316523"/>
          </a:xfrm>
          <a:prstGeom prst="flowChartOnlineStorage">
            <a:avLst/>
          </a:prstGeom>
          <a:noFill/>
          <a:ln w="12700">
            <a:solidFill>
              <a:schemeClr val="bg1">
                <a:lumMod val="9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r>
              <a:rPr lang="ja-JP" altLang="en-US" sz="105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  <a:t>各種指標</a:t>
            </a:r>
            <a:b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</a:br>
            <a:r>
              <a:rPr lang="ja-JP" altLang="en-US" sz="1050" dirty="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  <a:t>管理エクセル</a:t>
            </a:r>
          </a:p>
        </p:txBody>
      </p: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B1585032-F521-AAB6-E673-BE3BCFD2BACF}"/>
              </a:ext>
            </a:extLst>
          </p:cNvPr>
          <p:cNvCxnSpPr/>
          <p:nvPr/>
        </p:nvCxnSpPr>
        <p:spPr>
          <a:xfrm>
            <a:off x="5850856" y="3860729"/>
            <a:ext cx="0" cy="173204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 w="med" len="med"/>
          </a:ln>
        </p:spPr>
      </p:cxnSp>
      <p:sp>
        <p:nvSpPr>
          <p:cNvPr id="91" name="課題意識_1">
            <a:extLst>
              <a:ext uri="{FF2B5EF4-FFF2-40B4-BE49-F238E27FC236}">
                <a16:creationId xmlns:a16="http://schemas.microsoft.com/office/drawing/2014/main" id="{78BF39F5-FA3C-0659-8EF4-85D1312B0EA5}"/>
              </a:ext>
            </a:extLst>
          </p:cNvPr>
          <p:cNvSpPr/>
          <p:nvPr/>
        </p:nvSpPr>
        <p:spPr>
          <a:xfrm>
            <a:off x="4208028" y="4614011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店舗スタッフ、本部スタッフともに集計処理が手間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3" name="フローチャート: 書類 92">
            <a:extLst>
              <a:ext uri="{FF2B5EF4-FFF2-40B4-BE49-F238E27FC236}">
                <a16:creationId xmlns:a16="http://schemas.microsoft.com/office/drawing/2014/main" id="{B6C1F31B-1C65-7209-2958-0DAA72359217}"/>
              </a:ext>
            </a:extLst>
          </p:cNvPr>
          <p:cNvSpPr/>
          <p:nvPr/>
        </p:nvSpPr>
        <p:spPr>
          <a:xfrm>
            <a:off x="5084662" y="965211"/>
            <a:ext cx="265268" cy="192023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endParaRPr lang="ja-JP" altLang="en-US" sz="105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4" name="TextBox 10">
            <a:extLst>
              <a:ext uri="{FF2B5EF4-FFF2-40B4-BE49-F238E27FC236}">
                <a16:creationId xmlns:a16="http://schemas.microsoft.com/office/drawing/2014/main" id="{2FF2479C-818A-E861-D01D-F3DB33A6972C}"/>
              </a:ext>
            </a:extLst>
          </p:cNvPr>
          <p:cNvSpPr txBox="1"/>
          <p:nvPr/>
        </p:nvSpPr>
        <p:spPr>
          <a:xfrm>
            <a:off x="5403236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紙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7" name="作業_予約">
            <a:extLst>
              <a:ext uri="{FF2B5EF4-FFF2-40B4-BE49-F238E27FC236}">
                <a16:creationId xmlns:a16="http://schemas.microsoft.com/office/drawing/2014/main" id="{D939778C-7EC0-FBE4-A341-6AEF8413B2C5}"/>
              </a:ext>
            </a:extLst>
          </p:cNvPr>
          <p:cNvSpPr/>
          <p:nvPr/>
        </p:nvSpPr>
        <p:spPr>
          <a:xfrm>
            <a:off x="7863446" y="2734824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95000"/>
              </a:schemeClr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dirty="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  <a:t>台帳へ転記</a:t>
            </a:r>
          </a:p>
        </p:txBody>
      </p:sp>
      <p:cxnSp>
        <p:nvCxnSpPr>
          <p:cNvPr id="99" name="コネクタ: カギ線 98">
            <a:extLst>
              <a:ext uri="{FF2B5EF4-FFF2-40B4-BE49-F238E27FC236}">
                <a16:creationId xmlns:a16="http://schemas.microsoft.com/office/drawing/2014/main" id="{AEA26B12-E4CB-283D-8719-CDDEBCFA6716}"/>
              </a:ext>
            </a:extLst>
          </p:cNvPr>
          <p:cNvCxnSpPr>
            <a:cxnSpLocks/>
            <a:stCxn id="55" idx="3"/>
            <a:endCxn id="97" idx="1"/>
          </p:cNvCxnSpPr>
          <p:nvPr/>
        </p:nvCxnSpPr>
        <p:spPr>
          <a:xfrm>
            <a:off x="7506187" y="2931851"/>
            <a:ext cx="357259" cy="973"/>
          </a:xfrm>
          <a:prstGeom prst="bentConnector3">
            <a:avLst>
              <a:gd name="adj1" fmla="val 50000"/>
            </a:avLst>
          </a:prstGeom>
          <a:solidFill>
            <a:srgbClr val="FFFFFF"/>
          </a:solidFill>
          <a:ln w="12700">
            <a:solidFill>
              <a:schemeClr val="bg1">
                <a:lumMod val="95000"/>
              </a:schemeClr>
            </a:solidFill>
          </a:ln>
          <a:effectLst/>
        </p:spPr>
      </p:cxnSp>
      <p:sp>
        <p:nvSpPr>
          <p:cNvPr id="103" name="課題意識_1">
            <a:extLst>
              <a:ext uri="{FF2B5EF4-FFF2-40B4-BE49-F238E27FC236}">
                <a16:creationId xmlns:a16="http://schemas.microsoft.com/office/drawing/2014/main" id="{DB92AB04-9737-F662-E21F-913F194DC68D}"/>
              </a:ext>
            </a:extLst>
          </p:cNvPr>
          <p:cNvSpPr/>
          <p:nvPr/>
        </p:nvSpPr>
        <p:spPr>
          <a:xfrm>
            <a:off x="6452906" y="4614011"/>
            <a:ext cx="2470786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台帳への転記が手間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04" name="楕円 103">
            <a:extLst>
              <a:ext uri="{FF2B5EF4-FFF2-40B4-BE49-F238E27FC236}">
                <a16:creationId xmlns:a16="http://schemas.microsoft.com/office/drawing/2014/main" id="{11B3D3ED-0C63-CE8E-4139-6545D2BF954C}"/>
              </a:ext>
            </a:extLst>
          </p:cNvPr>
          <p:cNvSpPr/>
          <p:nvPr/>
        </p:nvSpPr>
        <p:spPr>
          <a:xfrm>
            <a:off x="6137321" y="3643285"/>
            <a:ext cx="238015" cy="238015"/>
          </a:xfrm>
          <a:prstGeom prst="ellipse">
            <a:avLst/>
          </a:prstGeom>
          <a:solidFill>
            <a:srgbClr val="F26522"/>
          </a:solidFill>
          <a:ln>
            <a:noFill/>
          </a:ln>
          <a:effectLst/>
        </p:spPr>
        <p:txBody>
          <a:bodyPr wrap="square" lIns="0" tIns="0" rIns="0" bIns="0" rtlCol="0" anchor="ctr"/>
          <a:lstStyle/>
          <a:p>
            <a:pPr algn="ctr"/>
            <a:r>
              <a:rPr lang="en-US" altLang="ja-JP" sz="1100" b="1" dirty="0">
                <a:solidFill>
                  <a:srgbClr val="FFFFFF"/>
                </a:solidFill>
                <a:latin typeface="Meiryo UI"/>
                <a:ea typeface="Meiryo UI"/>
              </a:rPr>
              <a:t>1</a:t>
            </a:r>
            <a:endParaRPr lang="ja-JP" altLang="en-US" sz="1100" b="1" dirty="0">
              <a:solidFill>
                <a:srgbClr val="FFFFFF"/>
              </a:solidFill>
              <a:latin typeface="Meiryo UI"/>
              <a:ea typeface="Meiryo UI"/>
            </a:endParaRPr>
          </a:p>
        </p:txBody>
      </p:sp>
      <p:cxnSp>
        <p:nvCxnSpPr>
          <p:cNvPr id="108" name="直線コネクタ 107">
            <a:extLst>
              <a:ext uri="{FF2B5EF4-FFF2-40B4-BE49-F238E27FC236}">
                <a16:creationId xmlns:a16="http://schemas.microsoft.com/office/drawing/2014/main" id="{F58113DE-72E2-86DB-059E-3CDE112C15D4}"/>
              </a:ext>
            </a:extLst>
          </p:cNvPr>
          <p:cNvCxnSpPr/>
          <p:nvPr/>
        </p:nvCxnSpPr>
        <p:spPr>
          <a:xfrm>
            <a:off x="1931260" y="6529842"/>
            <a:ext cx="7029811" cy="0"/>
          </a:xfrm>
          <a:prstGeom prst="line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344C93E2-064B-5C40-BDEE-0B3568E325B5}"/>
              </a:ext>
            </a:extLst>
          </p:cNvPr>
          <p:cNvCxnSpPr/>
          <p:nvPr/>
        </p:nvCxnSpPr>
        <p:spPr>
          <a:xfrm>
            <a:off x="8286673" y="3188911"/>
            <a:ext cx="0" cy="795868"/>
          </a:xfrm>
          <a:prstGeom prst="straightConnector1">
            <a:avLst/>
          </a:prstGeom>
          <a:solidFill>
            <a:srgbClr val="FFFFFF"/>
          </a:solidFill>
          <a:ln w="12700">
            <a:solidFill>
              <a:schemeClr val="bg1">
                <a:lumMod val="95000"/>
              </a:schemeClr>
            </a:solidFill>
          </a:ln>
          <a:effectLst/>
        </p:spPr>
      </p:cxnSp>
      <p:sp>
        <p:nvSpPr>
          <p:cNvPr id="116" name="課題意識_1">
            <a:extLst>
              <a:ext uri="{FF2B5EF4-FFF2-40B4-BE49-F238E27FC236}">
                <a16:creationId xmlns:a16="http://schemas.microsoft.com/office/drawing/2014/main" id="{8668A60F-CE39-80FD-C31F-444450117A07}"/>
              </a:ext>
            </a:extLst>
          </p:cNvPr>
          <p:cNvSpPr/>
          <p:nvPr/>
        </p:nvSpPr>
        <p:spPr>
          <a:xfrm>
            <a:off x="1965990" y="5585999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顧客が専用アプリから予約可能（</a:t>
            </a:r>
            <a:r>
              <a:rPr lang="en-US" altLang="ja-JP" sz="1100" b="0" dirty="0">
                <a:solidFill>
                  <a:srgbClr val="262626"/>
                </a:solidFill>
                <a:latin typeface="Meiryo UI"/>
                <a:ea typeface="Meiryo UI"/>
              </a:rPr>
              <a:t>24H</a:t>
            </a: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）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17" name="課題意識_1">
            <a:extLst>
              <a:ext uri="{FF2B5EF4-FFF2-40B4-BE49-F238E27FC236}">
                <a16:creationId xmlns:a16="http://schemas.microsoft.com/office/drawing/2014/main" id="{E42B25EC-D81C-2D1E-68C2-21AAE8AFA0B8}"/>
              </a:ext>
            </a:extLst>
          </p:cNvPr>
          <p:cNvSpPr/>
          <p:nvPr/>
        </p:nvSpPr>
        <p:spPr>
          <a:xfrm>
            <a:off x="4208028" y="5585999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予約データは本部スタッフ画面にて集計された結果が自動的に表示される。</a:t>
            </a:r>
            <a:endParaRPr lang="ja-JP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19" name="課題意識_1">
            <a:extLst>
              <a:ext uri="{FF2B5EF4-FFF2-40B4-BE49-F238E27FC236}">
                <a16:creationId xmlns:a16="http://schemas.microsoft.com/office/drawing/2014/main" id="{8E2CF7A0-49C9-A605-2284-CF11D9F7B693}"/>
              </a:ext>
            </a:extLst>
          </p:cNvPr>
          <p:cNvSpPr/>
          <p:nvPr/>
        </p:nvSpPr>
        <p:spPr>
          <a:xfrm>
            <a:off x="6452906" y="5585999"/>
            <a:ext cx="2470786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新システムの顧客情報入力はタブレット入力にも対応。紙のカルテ入力から脱却。</a:t>
            </a:r>
            <a:endParaRPr lang="ja-JP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3" name="ラベル">
            <a:extLst>
              <a:ext uri="{FF2B5EF4-FFF2-40B4-BE49-F238E27FC236}">
                <a16:creationId xmlns:a16="http://schemas.microsoft.com/office/drawing/2014/main" id="{04B001FE-9BA0-8A70-5CEE-90069A52639A}"/>
              </a:ext>
            </a:extLst>
          </p:cNvPr>
          <p:cNvSpPr/>
          <p:nvPr/>
        </p:nvSpPr>
        <p:spPr>
          <a:xfrm>
            <a:off x="360000" y="270000"/>
            <a:ext cx="1655999" cy="342000"/>
          </a:xfrm>
          <a:prstGeom prst="rect">
            <a:avLst/>
          </a:prstGeom>
          <a:solidFill>
            <a:srgbClr val="E02020"/>
          </a:solidFill>
          <a:ln>
            <a:noFill/>
          </a:ln>
          <a:effectLst/>
        </p:spPr>
        <p:txBody>
          <a:bodyPr wrap="square" lIns="18000" tIns="7200" rIns="18000" bIns="7200" rtlCol="0" anchor="ctr"/>
          <a:lstStyle/>
          <a:p>
            <a:pPr algn="ctr"/>
            <a:r>
              <a:rPr lang="ja-JP" sz="1400" b="1">
                <a:solidFill>
                  <a:srgbClr val="FFFFFF"/>
                </a:solidFill>
                <a:latin typeface="Meiryo UI"/>
                <a:ea typeface="Meiryo UI"/>
              </a:rPr>
              <a:t>変更後（To-Be）</a:t>
            </a:r>
          </a:p>
        </p:txBody>
      </p:sp>
      <p:sp>
        <p:nvSpPr>
          <p:cNvPr id="30" name="凡例_赤">
            <a:extLst>
              <a:ext uri="{FF2B5EF4-FFF2-40B4-BE49-F238E27FC236}">
                <a16:creationId xmlns:a16="http://schemas.microsoft.com/office/drawing/2014/main" id="{215E041E-CFC0-13C0-A888-8458AAA50C1D}"/>
              </a:ext>
            </a:extLst>
          </p:cNvPr>
          <p:cNvSpPr txBox="1"/>
          <p:nvPr/>
        </p:nvSpPr>
        <p:spPr>
          <a:xfrm>
            <a:off x="8791541" y="913844"/>
            <a:ext cx="1655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1" dirty="0">
                <a:solidFill>
                  <a:srgbClr val="E02020"/>
                </a:solidFill>
                <a:latin typeface="Meiryo UI"/>
                <a:ea typeface="Meiryo UI"/>
              </a:rPr>
              <a:t>赤…</a:t>
            </a:r>
            <a:r>
              <a:rPr lang="en-US" altLang="ja-JP" sz="1050" b="1" dirty="0">
                <a:solidFill>
                  <a:srgbClr val="E02020"/>
                </a:solidFill>
                <a:latin typeface="Meiryo UI"/>
                <a:ea typeface="Meiryo UI"/>
              </a:rPr>
              <a:t>ASIS</a:t>
            </a:r>
            <a:r>
              <a:rPr lang="ja-JP" altLang="en-US" sz="1050" b="1" dirty="0">
                <a:solidFill>
                  <a:srgbClr val="E02020"/>
                </a:solidFill>
                <a:latin typeface="Meiryo UI"/>
                <a:ea typeface="Meiryo UI"/>
              </a:rPr>
              <a:t>から変わる</a:t>
            </a:r>
            <a:endParaRPr lang="ja-JP" sz="1050" b="1" dirty="0">
              <a:solidFill>
                <a:srgbClr val="E02020"/>
              </a:solidFill>
              <a:latin typeface="Meiryo UI"/>
              <a:ea typeface="Meiryo UI"/>
            </a:endParaRPr>
          </a:p>
        </p:txBody>
      </p:sp>
      <p:sp>
        <p:nvSpPr>
          <p:cNvPr id="37" name="システム_見本">
            <a:extLst>
              <a:ext uri="{FF2B5EF4-FFF2-40B4-BE49-F238E27FC236}">
                <a16:creationId xmlns:a16="http://schemas.microsoft.com/office/drawing/2014/main" id="{679C3BF0-0823-A91B-B092-E9A55A803ADB}"/>
              </a:ext>
            </a:extLst>
          </p:cNvPr>
          <p:cNvSpPr/>
          <p:nvPr/>
        </p:nvSpPr>
        <p:spPr>
          <a:xfrm>
            <a:off x="3262972" y="4033081"/>
            <a:ext cx="649136" cy="386777"/>
          </a:xfrm>
          <a:prstGeom prst="flowChartMagneticDisk">
            <a:avLst/>
          </a:prstGeom>
          <a:solidFill>
            <a:srgbClr val="FFF2CC"/>
          </a:solidFill>
          <a:ln w="12700">
            <a:solidFill>
              <a:srgbClr val="8C7A3E"/>
            </a:solidFill>
          </a:ln>
          <a:effectLst/>
        </p:spPr>
        <p:txBody>
          <a:bodyPr wrap="square" lIns="18000" tIns="108000" rIns="18000" bIns="18000" rtlCol="0" anchor="ctr"/>
          <a:lstStyle/>
          <a:p>
            <a:pPr algn="ctr"/>
            <a:r>
              <a:rPr lang="ja-JP" altLang="en-US" sz="1050" b="1" dirty="0">
                <a:solidFill>
                  <a:srgbClr val="FF0000"/>
                </a:solidFill>
                <a:latin typeface="Meiryo UI"/>
                <a:ea typeface="Meiryo UI"/>
              </a:rPr>
              <a:t>新</a:t>
            </a:r>
            <a:r>
              <a:rPr lang="ja-JP" sz="1050" b="1" dirty="0">
                <a:solidFill>
                  <a:srgbClr val="FF0000"/>
                </a:solidFill>
                <a:latin typeface="Meiryo UI"/>
                <a:ea typeface="Meiryo UI"/>
              </a:rPr>
              <a:t>システム</a:t>
            </a:r>
          </a:p>
        </p:txBody>
      </p:sp>
      <p:cxnSp>
        <p:nvCxnSpPr>
          <p:cNvPr id="42" name="コネクタ: カギ線 41">
            <a:extLst>
              <a:ext uri="{FF2B5EF4-FFF2-40B4-BE49-F238E27FC236}">
                <a16:creationId xmlns:a16="http://schemas.microsoft.com/office/drawing/2014/main" id="{F5D1DE99-C5CC-2E11-C9C5-6F7822E57554}"/>
              </a:ext>
            </a:extLst>
          </p:cNvPr>
          <p:cNvCxnSpPr>
            <a:cxnSpLocks/>
            <a:stCxn id="37" idx="4"/>
            <a:endCxn id="74" idx="1"/>
          </p:cNvCxnSpPr>
          <p:nvPr/>
        </p:nvCxnSpPr>
        <p:spPr>
          <a:xfrm flipV="1">
            <a:off x="3912108" y="3604571"/>
            <a:ext cx="1524963" cy="621899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 w="med" len="med"/>
          </a:ln>
        </p:spPr>
      </p:cxnSp>
      <p:sp>
        <p:nvSpPr>
          <p:cNvPr id="53" name="システム_見本">
            <a:extLst>
              <a:ext uri="{FF2B5EF4-FFF2-40B4-BE49-F238E27FC236}">
                <a16:creationId xmlns:a16="http://schemas.microsoft.com/office/drawing/2014/main" id="{ABA88B4A-42CD-8C4A-1DBF-46F356746F5C}"/>
              </a:ext>
            </a:extLst>
          </p:cNvPr>
          <p:cNvSpPr/>
          <p:nvPr/>
        </p:nvSpPr>
        <p:spPr>
          <a:xfrm>
            <a:off x="7931688" y="4033081"/>
            <a:ext cx="649136" cy="386777"/>
          </a:xfrm>
          <a:prstGeom prst="flowChartMagneticDisk">
            <a:avLst/>
          </a:prstGeom>
          <a:solidFill>
            <a:srgbClr val="FFF2CC"/>
          </a:solidFill>
          <a:ln w="12700">
            <a:solidFill>
              <a:srgbClr val="8C7A3E"/>
            </a:solidFill>
          </a:ln>
          <a:effectLst/>
        </p:spPr>
        <p:txBody>
          <a:bodyPr wrap="square" lIns="18000" tIns="108000" rIns="18000" bIns="18000" rtlCol="0" anchor="ctr"/>
          <a:lstStyle/>
          <a:p>
            <a:pPr algn="ctr"/>
            <a:r>
              <a:rPr lang="ja-JP" altLang="en-US" sz="1050" b="1" dirty="0">
                <a:solidFill>
                  <a:srgbClr val="FF0000"/>
                </a:solidFill>
                <a:latin typeface="Meiryo UI"/>
                <a:ea typeface="Meiryo UI"/>
              </a:rPr>
              <a:t>新</a:t>
            </a:r>
            <a:r>
              <a:rPr lang="ja-JP" sz="1050" b="1" dirty="0">
                <a:solidFill>
                  <a:srgbClr val="FF0000"/>
                </a:solidFill>
                <a:latin typeface="Meiryo UI"/>
                <a:ea typeface="Meiryo UI"/>
              </a:rPr>
              <a:t>システム</a:t>
            </a:r>
          </a:p>
        </p:txBody>
      </p:sp>
      <p:cxnSp>
        <p:nvCxnSpPr>
          <p:cNvPr id="57" name="コネクタ: カギ線 56">
            <a:extLst>
              <a:ext uri="{FF2B5EF4-FFF2-40B4-BE49-F238E27FC236}">
                <a16:creationId xmlns:a16="http://schemas.microsoft.com/office/drawing/2014/main" id="{075AD25A-3FFC-BF29-63E2-E3C687CA2ED1}"/>
              </a:ext>
            </a:extLst>
          </p:cNvPr>
          <p:cNvCxnSpPr>
            <a:cxnSpLocks/>
            <a:stCxn id="55" idx="3"/>
            <a:endCxn id="53" idx="2"/>
          </p:cNvCxnSpPr>
          <p:nvPr/>
        </p:nvCxnSpPr>
        <p:spPr>
          <a:xfrm>
            <a:off x="7506187" y="2931851"/>
            <a:ext cx="425501" cy="1294619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prstDash val="dash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257982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ラベル">
            <a:extLst>
              <a:ext uri="{FF2B5EF4-FFF2-40B4-BE49-F238E27FC236}">
                <a16:creationId xmlns:a16="http://schemas.microsoft.com/office/drawing/2014/main" id="{7C302C77-7E54-F640-4FF6-0C114632DCCE}"/>
              </a:ext>
            </a:extLst>
          </p:cNvPr>
          <p:cNvSpPr/>
          <p:nvPr/>
        </p:nvSpPr>
        <p:spPr>
          <a:xfrm>
            <a:off x="360000" y="270000"/>
            <a:ext cx="1655999" cy="3420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txBody>
          <a:bodyPr wrap="square" lIns="18000" tIns="7200" rIns="18000" bIns="7200" rtlCol="0" anchor="ctr"/>
          <a:lstStyle/>
          <a:p>
            <a:pPr algn="ctr"/>
            <a:r>
              <a:rPr lang="ja-JP" altLang="ja-JP" sz="1400" b="1" dirty="0">
                <a:solidFill>
                  <a:srgbClr val="FFFFFF"/>
                </a:solidFill>
                <a:latin typeface="Meiryo UI"/>
                <a:ea typeface="Meiryo UI"/>
              </a:rPr>
              <a:t>変更前（As-Is）</a:t>
            </a:r>
          </a:p>
        </p:txBody>
      </p:sp>
      <p:sp>
        <p:nvSpPr>
          <p:cNvPr id="3" name="タイトル">
            <a:extLst>
              <a:ext uri="{FF2B5EF4-FFF2-40B4-BE49-F238E27FC236}">
                <a16:creationId xmlns:a16="http://schemas.microsoft.com/office/drawing/2014/main" id="{6DF0B40B-F74C-43A1-FAC0-2C086BCC0FF9}"/>
              </a:ext>
            </a:extLst>
          </p:cNvPr>
          <p:cNvSpPr txBox="1"/>
          <p:nvPr/>
        </p:nvSpPr>
        <p:spPr>
          <a:xfrm>
            <a:off x="2160000" y="234000"/>
            <a:ext cx="8640000" cy="413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200" b="1">
                <a:solidFill>
                  <a:srgbClr val="262626"/>
                </a:solidFill>
                <a:latin typeface="Meiryo UI"/>
                <a:ea typeface="Meiryo UI"/>
              </a:rPr>
              <a:t>① 業務名</a:t>
            </a:r>
          </a:p>
        </p:txBody>
      </p:sp>
      <p:sp>
        <p:nvSpPr>
          <p:cNvPr id="4" name="凡例枠">
            <a:extLst>
              <a:ext uri="{FF2B5EF4-FFF2-40B4-BE49-F238E27FC236}">
                <a16:creationId xmlns:a16="http://schemas.microsoft.com/office/drawing/2014/main" id="{052FB48A-0ED6-9658-C01F-3FF3CB95C3F4}"/>
              </a:ext>
            </a:extLst>
          </p:cNvPr>
          <p:cNvSpPr/>
          <p:nvPr/>
        </p:nvSpPr>
        <p:spPr>
          <a:xfrm>
            <a:off x="360000" y="913844"/>
            <a:ext cx="11473200" cy="28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凡例_見出し">
            <a:extLst>
              <a:ext uri="{FF2B5EF4-FFF2-40B4-BE49-F238E27FC236}">
                <a16:creationId xmlns:a16="http://schemas.microsoft.com/office/drawing/2014/main" id="{697B96E2-BC4C-9586-0808-3F8D6CF0A051}"/>
              </a:ext>
            </a:extLst>
          </p:cNvPr>
          <p:cNvSpPr txBox="1"/>
          <p:nvPr/>
        </p:nvSpPr>
        <p:spPr>
          <a:xfrm>
            <a:off x="503999" y="913844"/>
            <a:ext cx="503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凡例：</a:t>
            </a:r>
          </a:p>
        </p:txBody>
      </p:sp>
      <p:sp>
        <p:nvSpPr>
          <p:cNvPr id="6" name="凡例_作業">
            <a:extLst>
              <a:ext uri="{FF2B5EF4-FFF2-40B4-BE49-F238E27FC236}">
                <a16:creationId xmlns:a16="http://schemas.microsoft.com/office/drawing/2014/main" id="{8BECEAF3-BB5C-E671-6BD5-42C5304A026D}"/>
              </a:ext>
            </a:extLst>
          </p:cNvPr>
          <p:cNvSpPr/>
          <p:nvPr/>
        </p:nvSpPr>
        <p:spPr>
          <a:xfrm>
            <a:off x="1044000" y="978645"/>
            <a:ext cx="270000" cy="158400"/>
          </a:xfrm>
          <a:prstGeom prst="rect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15B7BC-C049-0150-6121-F18CD6DCEFDF}"/>
              </a:ext>
            </a:extLst>
          </p:cNvPr>
          <p:cNvSpPr txBox="1"/>
          <p:nvPr/>
        </p:nvSpPr>
        <p:spPr>
          <a:xfrm>
            <a:off x="1368000" y="913844"/>
            <a:ext cx="503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作業</a:t>
            </a:r>
          </a:p>
        </p:txBody>
      </p:sp>
      <p:sp>
        <p:nvSpPr>
          <p:cNvPr id="8" name="凡例_システム">
            <a:extLst>
              <a:ext uri="{FF2B5EF4-FFF2-40B4-BE49-F238E27FC236}">
                <a16:creationId xmlns:a16="http://schemas.microsoft.com/office/drawing/2014/main" id="{EF38E461-319F-3EF1-7B4B-B3961F724B7A}"/>
              </a:ext>
            </a:extLst>
          </p:cNvPr>
          <p:cNvSpPr/>
          <p:nvPr/>
        </p:nvSpPr>
        <p:spPr>
          <a:xfrm>
            <a:off x="1871999" y="967845"/>
            <a:ext cx="270000" cy="180000"/>
          </a:xfrm>
          <a:prstGeom prst="flowChartMagneticDisk">
            <a:avLst/>
          </a:prstGeom>
          <a:solidFill>
            <a:srgbClr val="FFF2CC"/>
          </a:solidFill>
          <a:ln w="9525">
            <a:solidFill>
              <a:srgbClr val="8C7A3E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801799-3D1C-6211-7D00-AD5EA720C666}"/>
              </a:ext>
            </a:extLst>
          </p:cNvPr>
          <p:cNvSpPr txBox="1"/>
          <p:nvPr/>
        </p:nvSpPr>
        <p:spPr>
          <a:xfrm>
            <a:off x="2196000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システム</a:t>
            </a:r>
          </a:p>
        </p:txBody>
      </p:sp>
      <p:sp>
        <p:nvSpPr>
          <p:cNvPr id="10" name="凡例_分岐">
            <a:extLst>
              <a:ext uri="{FF2B5EF4-FFF2-40B4-BE49-F238E27FC236}">
                <a16:creationId xmlns:a16="http://schemas.microsoft.com/office/drawing/2014/main" id="{B2C37DEE-57C4-0BDC-C64E-F750862C8AA3}"/>
              </a:ext>
            </a:extLst>
          </p:cNvPr>
          <p:cNvSpPr/>
          <p:nvPr/>
        </p:nvSpPr>
        <p:spPr>
          <a:xfrm>
            <a:off x="2916000" y="967845"/>
            <a:ext cx="288000" cy="180000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3E9461-100F-7306-C9DD-031595840D32}"/>
              </a:ext>
            </a:extLst>
          </p:cNvPr>
          <p:cNvSpPr txBox="1"/>
          <p:nvPr/>
        </p:nvSpPr>
        <p:spPr>
          <a:xfrm>
            <a:off x="3257999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 dirty="0">
                <a:solidFill>
                  <a:srgbClr val="262626"/>
                </a:solidFill>
                <a:latin typeface="Meiryo UI"/>
                <a:ea typeface="Meiryo UI"/>
              </a:rPr>
              <a:t>分岐条件</a:t>
            </a:r>
          </a:p>
        </p:txBody>
      </p:sp>
      <p:cxnSp>
        <p:nvCxnSpPr>
          <p:cNvPr id="12" name="凡例_業務">
            <a:extLst>
              <a:ext uri="{FF2B5EF4-FFF2-40B4-BE49-F238E27FC236}">
                <a16:creationId xmlns:a16="http://schemas.microsoft.com/office/drawing/2014/main" id="{DFF0ABEB-359C-247F-0B17-64F263E475A9}"/>
              </a:ext>
            </a:extLst>
          </p:cNvPr>
          <p:cNvCxnSpPr/>
          <p:nvPr/>
        </p:nvCxnSpPr>
        <p:spPr>
          <a:xfrm>
            <a:off x="6132530" y="1057845"/>
            <a:ext cx="3240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8E62B37-BF4B-EDF3-417A-5DFCF42F221A}"/>
              </a:ext>
            </a:extLst>
          </p:cNvPr>
          <p:cNvSpPr txBox="1"/>
          <p:nvPr/>
        </p:nvSpPr>
        <p:spPr>
          <a:xfrm>
            <a:off x="6510530" y="913844"/>
            <a:ext cx="720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業務の流れ</a:t>
            </a:r>
          </a:p>
        </p:txBody>
      </p:sp>
      <p:cxnSp>
        <p:nvCxnSpPr>
          <p:cNvPr id="14" name="凡例_データ">
            <a:extLst>
              <a:ext uri="{FF2B5EF4-FFF2-40B4-BE49-F238E27FC236}">
                <a16:creationId xmlns:a16="http://schemas.microsoft.com/office/drawing/2014/main" id="{1C4FE023-3772-2357-D874-E000DB16AC84}"/>
              </a:ext>
            </a:extLst>
          </p:cNvPr>
          <p:cNvCxnSpPr/>
          <p:nvPr/>
        </p:nvCxnSpPr>
        <p:spPr>
          <a:xfrm>
            <a:off x="7320529" y="1057845"/>
            <a:ext cx="324001" cy="0"/>
          </a:xfrm>
          <a:prstGeom prst="line">
            <a:avLst/>
          </a:prstGeom>
          <a:ln w="12700">
            <a:solidFill>
              <a:srgbClr val="404040"/>
            </a:solidFill>
            <a:prstDash val="dash"/>
            <a:tailEnd type="triangle" w="med" len="med"/>
          </a:ln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BFC80A2-3D46-F0E5-0A0B-6B91AF4BEE59}"/>
              </a:ext>
            </a:extLst>
          </p:cNvPr>
          <p:cNvSpPr txBox="1"/>
          <p:nvPr/>
        </p:nvSpPr>
        <p:spPr>
          <a:xfrm>
            <a:off x="7698530" y="913844"/>
            <a:ext cx="792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データの流れ</a:t>
            </a:r>
          </a:p>
        </p:txBody>
      </p:sp>
      <p:sp>
        <p:nvSpPr>
          <p:cNvPr id="19" name="見出し_左上">
            <a:extLst>
              <a:ext uri="{FF2B5EF4-FFF2-40B4-BE49-F238E27FC236}">
                <a16:creationId xmlns:a16="http://schemas.microsoft.com/office/drawing/2014/main" id="{6C64C6BA-4FA8-1ADA-5712-C2AB271C5CD6}"/>
              </a:ext>
            </a:extLst>
          </p:cNvPr>
          <p:cNvSpPr/>
          <p:nvPr/>
        </p:nvSpPr>
        <p:spPr>
          <a:xfrm>
            <a:off x="360000" y="1345845"/>
            <a:ext cx="1584000" cy="57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工程_1">
            <a:extLst>
              <a:ext uri="{FF2B5EF4-FFF2-40B4-BE49-F238E27FC236}">
                <a16:creationId xmlns:a16="http://schemas.microsoft.com/office/drawing/2014/main" id="{6A67BC6F-2C92-A2E1-2482-1B46AD7A5E5F}"/>
              </a:ext>
            </a:extLst>
          </p:cNvPr>
          <p:cNvSpPr/>
          <p:nvPr/>
        </p:nvSpPr>
        <p:spPr>
          <a:xfrm>
            <a:off x="1944000" y="1345845"/>
            <a:ext cx="2231999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工程A</a:t>
            </a:r>
          </a:p>
        </p:txBody>
      </p:sp>
      <p:sp>
        <p:nvSpPr>
          <p:cNvPr id="21" name="工程_2">
            <a:extLst>
              <a:ext uri="{FF2B5EF4-FFF2-40B4-BE49-F238E27FC236}">
                <a16:creationId xmlns:a16="http://schemas.microsoft.com/office/drawing/2014/main" id="{A7BF08C3-4A92-4EA2-2CB5-4C21AAF9134D}"/>
              </a:ext>
            </a:extLst>
          </p:cNvPr>
          <p:cNvSpPr/>
          <p:nvPr/>
        </p:nvSpPr>
        <p:spPr>
          <a:xfrm>
            <a:off x="6415873" y="1345845"/>
            <a:ext cx="2545198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工程C</a:t>
            </a:r>
            <a:endParaRPr lang="ja-JP" alt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4" name="大枠">
            <a:extLst>
              <a:ext uri="{FF2B5EF4-FFF2-40B4-BE49-F238E27FC236}">
                <a16:creationId xmlns:a16="http://schemas.microsoft.com/office/drawing/2014/main" id="{72390481-1213-CE57-72B3-7087C3AA45AB}"/>
              </a:ext>
            </a:extLst>
          </p:cNvPr>
          <p:cNvSpPr/>
          <p:nvPr/>
        </p:nvSpPr>
        <p:spPr>
          <a:xfrm>
            <a:off x="360000" y="1921844"/>
            <a:ext cx="684000" cy="2664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業務</a:t>
            </a:r>
          </a:p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フロー</a:t>
            </a:r>
          </a:p>
        </p:txBody>
      </p:sp>
      <p:sp>
        <p:nvSpPr>
          <p:cNvPr id="25" name="登場人物_1">
            <a:extLst>
              <a:ext uri="{FF2B5EF4-FFF2-40B4-BE49-F238E27FC236}">
                <a16:creationId xmlns:a16="http://schemas.microsoft.com/office/drawing/2014/main" id="{4E67AA69-F62F-9C29-33FE-9E431A2491F1}"/>
              </a:ext>
            </a:extLst>
          </p:cNvPr>
          <p:cNvSpPr/>
          <p:nvPr/>
        </p:nvSpPr>
        <p:spPr>
          <a:xfrm>
            <a:off x="1044000" y="1921844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担当A</a:t>
            </a:r>
          </a:p>
        </p:txBody>
      </p:sp>
      <p:sp>
        <p:nvSpPr>
          <p:cNvPr id="26" name="登場人物_2">
            <a:extLst>
              <a:ext uri="{FF2B5EF4-FFF2-40B4-BE49-F238E27FC236}">
                <a16:creationId xmlns:a16="http://schemas.microsoft.com/office/drawing/2014/main" id="{392F369C-EAC2-1BF2-CEDB-BF063F0199E1}"/>
              </a:ext>
            </a:extLst>
          </p:cNvPr>
          <p:cNvSpPr/>
          <p:nvPr/>
        </p:nvSpPr>
        <p:spPr>
          <a:xfrm>
            <a:off x="1044000" y="2587844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150" b="1" dirty="0">
                <a:solidFill>
                  <a:srgbClr val="262626"/>
                </a:solidFill>
                <a:latin typeface="Meiryo UI"/>
                <a:ea typeface="Meiryo UI"/>
              </a:rPr>
              <a:t>担当B</a:t>
            </a:r>
            <a:endParaRPr lang="ja-JP" sz="115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7" name="登場人物_3">
            <a:extLst>
              <a:ext uri="{FF2B5EF4-FFF2-40B4-BE49-F238E27FC236}">
                <a16:creationId xmlns:a16="http://schemas.microsoft.com/office/drawing/2014/main" id="{415B3ACF-D5CF-28DA-E039-3EF31C00568B}"/>
              </a:ext>
            </a:extLst>
          </p:cNvPr>
          <p:cNvSpPr/>
          <p:nvPr/>
        </p:nvSpPr>
        <p:spPr>
          <a:xfrm>
            <a:off x="1044000" y="3253845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150" b="1" dirty="0">
                <a:solidFill>
                  <a:srgbClr val="262626"/>
                </a:solidFill>
                <a:latin typeface="Meiryo UI"/>
                <a:ea typeface="Meiryo UI"/>
              </a:rPr>
              <a:t>担当C</a:t>
            </a:r>
            <a:endParaRPr lang="ja-JP" sz="115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8" name="登場人物_4">
            <a:extLst>
              <a:ext uri="{FF2B5EF4-FFF2-40B4-BE49-F238E27FC236}">
                <a16:creationId xmlns:a16="http://schemas.microsoft.com/office/drawing/2014/main" id="{36D4DDED-FABF-0504-CC84-18DD47B4AC79}"/>
              </a:ext>
            </a:extLst>
          </p:cNvPr>
          <p:cNvSpPr/>
          <p:nvPr/>
        </p:nvSpPr>
        <p:spPr>
          <a:xfrm>
            <a:off x="1044000" y="3919845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システム/</a:t>
            </a:r>
            <a:b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ファイル</a:t>
            </a:r>
          </a:p>
        </p:txBody>
      </p:sp>
      <p:sp>
        <p:nvSpPr>
          <p:cNvPr id="35" name="行_課題意識">
            <a:extLst>
              <a:ext uri="{FF2B5EF4-FFF2-40B4-BE49-F238E27FC236}">
                <a16:creationId xmlns:a16="http://schemas.microsoft.com/office/drawing/2014/main" id="{D319F14A-D9E2-7132-E3F0-FF4384B7618F}"/>
              </a:ext>
            </a:extLst>
          </p:cNvPr>
          <p:cNvSpPr/>
          <p:nvPr/>
        </p:nvSpPr>
        <p:spPr>
          <a:xfrm>
            <a:off x="360000" y="4585845"/>
            <a:ext cx="1584000" cy="972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問題点</a:t>
            </a:r>
            <a:br>
              <a:rPr lang="en-US" altLang="ja-JP" sz="1200" b="1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（</a:t>
            </a:r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課題意識</a:t>
            </a:r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）</a:t>
            </a:r>
            <a:endParaRPr 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6" name="課題意識_1">
            <a:extLst>
              <a:ext uri="{FF2B5EF4-FFF2-40B4-BE49-F238E27FC236}">
                <a16:creationId xmlns:a16="http://schemas.microsoft.com/office/drawing/2014/main" id="{5004D431-7FC6-CEE5-3D65-53275FF0193F}"/>
              </a:ext>
            </a:extLst>
          </p:cNvPr>
          <p:cNvSpPr/>
          <p:nvPr/>
        </p:nvSpPr>
        <p:spPr>
          <a:xfrm>
            <a:off x="1965990" y="4614011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どこに、どんな問題があるか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9" name="行_変更後">
            <a:extLst>
              <a:ext uri="{FF2B5EF4-FFF2-40B4-BE49-F238E27FC236}">
                <a16:creationId xmlns:a16="http://schemas.microsoft.com/office/drawing/2014/main" id="{E5A08680-D4C6-6150-3286-44B43FB80ED1}"/>
              </a:ext>
            </a:extLst>
          </p:cNvPr>
          <p:cNvSpPr/>
          <p:nvPr/>
        </p:nvSpPr>
        <p:spPr>
          <a:xfrm>
            <a:off x="360000" y="5557845"/>
            <a:ext cx="1584000" cy="972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 dirty="0">
                <a:solidFill>
                  <a:schemeClr val="bg1">
                    <a:lumMod val="65000"/>
                  </a:schemeClr>
                </a:solidFill>
                <a:latin typeface="Meiryo UI"/>
                <a:ea typeface="Meiryo UI"/>
              </a:rPr>
              <a:t>変更後</a:t>
            </a:r>
          </a:p>
        </p:txBody>
      </p:sp>
      <p:sp>
        <p:nvSpPr>
          <p:cNvPr id="43" name="備考_見出し">
            <a:extLst>
              <a:ext uri="{FF2B5EF4-FFF2-40B4-BE49-F238E27FC236}">
                <a16:creationId xmlns:a16="http://schemas.microsoft.com/office/drawing/2014/main" id="{A790C6D8-A211-E49B-B81B-83AAF3B6C152}"/>
              </a:ext>
            </a:extLst>
          </p:cNvPr>
          <p:cNvSpPr/>
          <p:nvPr/>
        </p:nvSpPr>
        <p:spPr>
          <a:xfrm>
            <a:off x="9139530" y="1345845"/>
            <a:ext cx="2693670" cy="57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備考</a:t>
            </a:r>
          </a:p>
        </p:txBody>
      </p:sp>
      <p:sp>
        <p:nvSpPr>
          <p:cNvPr id="44" name="備考">
            <a:extLst>
              <a:ext uri="{FF2B5EF4-FFF2-40B4-BE49-F238E27FC236}">
                <a16:creationId xmlns:a16="http://schemas.microsoft.com/office/drawing/2014/main" id="{53D2E02B-ED92-F3ED-197F-729EFDE856C0}"/>
              </a:ext>
            </a:extLst>
          </p:cNvPr>
          <p:cNvSpPr/>
          <p:nvPr/>
        </p:nvSpPr>
        <p:spPr>
          <a:xfrm>
            <a:off x="9139530" y="1921844"/>
            <a:ext cx="2693670" cy="46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7F7F7F"/>
            </a:solidFill>
          </a:ln>
          <a:effectLst/>
        </p:spPr>
        <p:txBody>
          <a:bodyPr wrap="square" lIns="144000" tIns="108000" rIns="108000" bIns="36000" rtlCol="0" anchor="t"/>
          <a:lstStyle/>
          <a:p>
            <a:pPr marL="228600" indent="-228600" algn="l">
              <a:spcAft>
                <a:spcPts val="1200"/>
              </a:spcAft>
              <a:buFont typeface="+mj-ea"/>
              <a:buAutoNum type="circleNumDbPlain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番号ごとの補足</a:t>
            </a:r>
            <a:endParaRPr lang="en-US" alt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45" name="作業_予約">
            <a:extLst>
              <a:ext uri="{FF2B5EF4-FFF2-40B4-BE49-F238E27FC236}">
                <a16:creationId xmlns:a16="http://schemas.microsoft.com/office/drawing/2014/main" id="{F677C94D-EF83-5D36-A7A5-AFBE4FC918F2}"/>
              </a:ext>
            </a:extLst>
          </p:cNvPr>
          <p:cNvSpPr/>
          <p:nvPr/>
        </p:nvSpPr>
        <p:spPr>
          <a:xfrm>
            <a:off x="2107158" y="2056844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404040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作業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A94336F7-1462-B1A6-1072-2B34E2B2D7F0}"/>
              </a:ext>
            </a:extLst>
          </p:cNvPr>
          <p:cNvCxnSpPr>
            <a:cxnSpLocks/>
          </p:cNvCxnSpPr>
          <p:nvPr/>
        </p:nvCxnSpPr>
        <p:spPr>
          <a:xfrm>
            <a:off x="8961071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sp>
        <p:nvSpPr>
          <p:cNvPr id="16" name="フローチャート: 記憶データ 15">
            <a:extLst>
              <a:ext uri="{FF2B5EF4-FFF2-40B4-BE49-F238E27FC236}">
                <a16:creationId xmlns:a16="http://schemas.microsoft.com/office/drawing/2014/main" id="{84F93ABE-E4CC-A250-DC7E-F0589883D0A5}"/>
              </a:ext>
            </a:extLst>
          </p:cNvPr>
          <p:cNvSpPr/>
          <p:nvPr/>
        </p:nvSpPr>
        <p:spPr>
          <a:xfrm>
            <a:off x="3240188" y="4080768"/>
            <a:ext cx="647999" cy="316523"/>
          </a:xfrm>
          <a:prstGeom prst="flowChartOnlineStorag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r>
              <a:rPr lang="ja-JP" altLang="en-US" sz="1050">
                <a:solidFill>
                  <a:srgbClr val="262626"/>
                </a:solidFill>
                <a:latin typeface="Meiryo UI"/>
                <a:ea typeface="Meiryo UI"/>
              </a:rPr>
              <a:t>ファイル</a:t>
            </a:r>
            <a:endParaRPr lang="en-US" altLang="ja-JP" sz="105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7" name="フローチャート: 記憶データ 16">
            <a:extLst>
              <a:ext uri="{FF2B5EF4-FFF2-40B4-BE49-F238E27FC236}">
                <a16:creationId xmlns:a16="http://schemas.microsoft.com/office/drawing/2014/main" id="{6DD99164-A06C-0955-D2FF-EC80C5EFF593}"/>
              </a:ext>
            </a:extLst>
          </p:cNvPr>
          <p:cNvSpPr/>
          <p:nvPr/>
        </p:nvSpPr>
        <p:spPr>
          <a:xfrm>
            <a:off x="4092255" y="967846"/>
            <a:ext cx="324000" cy="169200"/>
          </a:xfrm>
          <a:prstGeom prst="flowChartOnlineStorag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C7A3E"/>
            </a:solidFill>
          </a:ln>
          <a:effectLst/>
        </p:spPr>
        <p:txBody>
          <a:bodyPr wrap="none" lIns="18000" tIns="108000" rIns="18000" bIns="18000" rtlCol="0" anchor="ctr"/>
          <a:lstStyle/>
          <a:p>
            <a:pPr algn="ctr"/>
            <a:endParaRPr lang="ja-JP" altLang="en-US" sz="105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71ED7297-06D9-76C7-DC1B-0BAA72C2BF53}"/>
              </a:ext>
            </a:extLst>
          </p:cNvPr>
          <p:cNvSpPr txBox="1"/>
          <p:nvPr/>
        </p:nvSpPr>
        <p:spPr>
          <a:xfrm>
            <a:off x="4488921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ファイル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47E1A5D6-B4EB-03D6-F8B5-74532E7BBF22}"/>
              </a:ext>
            </a:extLst>
          </p:cNvPr>
          <p:cNvCxnSpPr>
            <a:cxnSpLocks/>
          </p:cNvCxnSpPr>
          <p:nvPr/>
        </p:nvCxnSpPr>
        <p:spPr>
          <a:xfrm>
            <a:off x="4175999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319D4E2C-80E1-47BC-F71A-DD2B0914F446}"/>
              </a:ext>
            </a:extLst>
          </p:cNvPr>
          <p:cNvCxnSpPr>
            <a:cxnSpLocks/>
          </p:cNvCxnSpPr>
          <p:nvPr/>
        </p:nvCxnSpPr>
        <p:spPr>
          <a:xfrm>
            <a:off x="6418037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B84EE2A7-457E-085C-9E2B-AEB5387A7801}"/>
              </a:ext>
            </a:extLst>
          </p:cNvPr>
          <p:cNvGrpSpPr/>
          <p:nvPr/>
        </p:nvGrpSpPr>
        <p:grpSpPr>
          <a:xfrm>
            <a:off x="1931260" y="2587844"/>
            <a:ext cx="7029812" cy="2970001"/>
            <a:chOff x="1931259" y="2587844"/>
            <a:chExt cx="7140741" cy="2970001"/>
          </a:xfrm>
        </p:grpSpPr>
        <p:cxnSp>
          <p:nvCxnSpPr>
            <p:cNvPr id="32" name="レーン区切り_1">
              <a:extLst>
                <a:ext uri="{FF2B5EF4-FFF2-40B4-BE49-F238E27FC236}">
                  <a16:creationId xmlns:a16="http://schemas.microsoft.com/office/drawing/2014/main" id="{DAF57A96-2A97-EA37-4423-A92E04BB9D46}"/>
                </a:ext>
              </a:extLst>
            </p:cNvPr>
            <p:cNvCxnSpPr/>
            <p:nvPr/>
          </p:nvCxnSpPr>
          <p:spPr>
            <a:xfrm>
              <a:off x="1944000" y="2587844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33" name="レーン区切り_2">
              <a:extLst>
                <a:ext uri="{FF2B5EF4-FFF2-40B4-BE49-F238E27FC236}">
                  <a16:creationId xmlns:a16="http://schemas.microsoft.com/office/drawing/2014/main" id="{C6E6C89A-9CE3-D6D8-C85B-52946458D546}"/>
                </a:ext>
              </a:extLst>
            </p:cNvPr>
            <p:cNvCxnSpPr/>
            <p:nvPr/>
          </p:nvCxnSpPr>
          <p:spPr>
            <a:xfrm>
              <a:off x="1944000" y="3253845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34" name="レーン区切り_3">
              <a:extLst>
                <a:ext uri="{FF2B5EF4-FFF2-40B4-BE49-F238E27FC236}">
                  <a16:creationId xmlns:a16="http://schemas.microsoft.com/office/drawing/2014/main" id="{E44F458C-986B-6F62-2AA1-58483E2321C1}"/>
                </a:ext>
              </a:extLst>
            </p:cNvPr>
            <p:cNvCxnSpPr/>
            <p:nvPr/>
          </p:nvCxnSpPr>
          <p:spPr>
            <a:xfrm>
              <a:off x="1944000" y="3919845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50" name="レーン区切り_3">
              <a:extLst>
                <a:ext uri="{FF2B5EF4-FFF2-40B4-BE49-F238E27FC236}">
                  <a16:creationId xmlns:a16="http://schemas.microsoft.com/office/drawing/2014/main" id="{5B80C1ED-BDDC-3F87-B434-EC06CC6230DB}"/>
                </a:ext>
              </a:extLst>
            </p:cNvPr>
            <p:cNvCxnSpPr/>
            <p:nvPr/>
          </p:nvCxnSpPr>
          <p:spPr>
            <a:xfrm>
              <a:off x="1944000" y="4588060"/>
              <a:ext cx="7128000" cy="0"/>
            </a:xfrm>
            <a:prstGeom prst="line">
              <a:avLst/>
            </a:prstGeom>
            <a:solidFill>
              <a:srgbClr val="D9D9D9"/>
            </a:solidFill>
            <a:ln w="9525">
              <a:solidFill>
                <a:srgbClr val="7F7F7F"/>
              </a:solidFill>
            </a:ln>
            <a:effectLst/>
          </p:spPr>
        </p:cxnSp>
        <p:cxnSp>
          <p:nvCxnSpPr>
            <p:cNvPr id="54" name="レーン区切り_3">
              <a:extLst>
                <a:ext uri="{FF2B5EF4-FFF2-40B4-BE49-F238E27FC236}">
                  <a16:creationId xmlns:a16="http://schemas.microsoft.com/office/drawing/2014/main" id="{FB1DDA6E-C63D-7782-6E83-CDF30C0CD2DF}"/>
                </a:ext>
              </a:extLst>
            </p:cNvPr>
            <p:cNvCxnSpPr/>
            <p:nvPr/>
          </p:nvCxnSpPr>
          <p:spPr>
            <a:xfrm>
              <a:off x="1931259" y="5557845"/>
              <a:ext cx="7128000" cy="0"/>
            </a:xfrm>
            <a:prstGeom prst="line">
              <a:avLst/>
            </a:prstGeom>
            <a:solidFill>
              <a:srgbClr val="D9D9D9"/>
            </a:solidFill>
            <a:ln w="9525">
              <a:solidFill>
                <a:srgbClr val="7F7F7F"/>
              </a:solidFill>
            </a:ln>
            <a:effectLst/>
          </p:spPr>
        </p:cxnSp>
      </p:grpSp>
      <p:sp>
        <p:nvSpPr>
          <p:cNvPr id="62" name="工程_1">
            <a:extLst>
              <a:ext uri="{FF2B5EF4-FFF2-40B4-BE49-F238E27FC236}">
                <a16:creationId xmlns:a16="http://schemas.microsoft.com/office/drawing/2014/main" id="{658426CF-F3C5-DB3A-27F1-FC9ED7D71DC9}"/>
              </a:ext>
            </a:extLst>
          </p:cNvPr>
          <p:cNvSpPr/>
          <p:nvPr/>
        </p:nvSpPr>
        <p:spPr>
          <a:xfrm>
            <a:off x="4176000" y="1345845"/>
            <a:ext cx="2242038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工程B</a:t>
            </a:r>
            <a:endParaRPr 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1" name="課題意識_1">
            <a:extLst>
              <a:ext uri="{FF2B5EF4-FFF2-40B4-BE49-F238E27FC236}">
                <a16:creationId xmlns:a16="http://schemas.microsoft.com/office/drawing/2014/main" id="{A147E440-CE45-BC92-2796-C0C47CB5503D}"/>
              </a:ext>
            </a:extLst>
          </p:cNvPr>
          <p:cNvSpPr/>
          <p:nvPr/>
        </p:nvSpPr>
        <p:spPr>
          <a:xfrm>
            <a:off x="4208028" y="4614011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どこに、どんな問題があるか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3" name="フローチャート: 書類 92">
            <a:extLst>
              <a:ext uri="{FF2B5EF4-FFF2-40B4-BE49-F238E27FC236}">
                <a16:creationId xmlns:a16="http://schemas.microsoft.com/office/drawing/2014/main" id="{F42FD56F-DCC3-B3E0-FA5D-B0376D152FFB}"/>
              </a:ext>
            </a:extLst>
          </p:cNvPr>
          <p:cNvSpPr/>
          <p:nvPr/>
        </p:nvSpPr>
        <p:spPr>
          <a:xfrm>
            <a:off x="5084662" y="965211"/>
            <a:ext cx="265268" cy="192023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endParaRPr lang="ja-JP" altLang="en-US" sz="105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4" name="TextBox 10">
            <a:extLst>
              <a:ext uri="{FF2B5EF4-FFF2-40B4-BE49-F238E27FC236}">
                <a16:creationId xmlns:a16="http://schemas.microsoft.com/office/drawing/2014/main" id="{39B3E63B-E50C-9AD9-36C3-624383622261}"/>
              </a:ext>
            </a:extLst>
          </p:cNvPr>
          <p:cNvSpPr txBox="1"/>
          <p:nvPr/>
        </p:nvSpPr>
        <p:spPr>
          <a:xfrm>
            <a:off x="5403236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紙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03" name="課題意識_1">
            <a:extLst>
              <a:ext uri="{FF2B5EF4-FFF2-40B4-BE49-F238E27FC236}">
                <a16:creationId xmlns:a16="http://schemas.microsoft.com/office/drawing/2014/main" id="{D823D28D-AB66-5480-3048-E7D4174CFEE3}"/>
              </a:ext>
            </a:extLst>
          </p:cNvPr>
          <p:cNvSpPr/>
          <p:nvPr/>
        </p:nvSpPr>
        <p:spPr>
          <a:xfrm>
            <a:off x="6452906" y="4614011"/>
            <a:ext cx="2470786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どこに、どんな問題があるか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108" name="直線コネクタ 107">
            <a:extLst>
              <a:ext uri="{FF2B5EF4-FFF2-40B4-BE49-F238E27FC236}">
                <a16:creationId xmlns:a16="http://schemas.microsoft.com/office/drawing/2014/main" id="{A040E23C-52C3-1C4A-B42C-AB480C88BDB5}"/>
              </a:ext>
            </a:extLst>
          </p:cNvPr>
          <p:cNvCxnSpPr/>
          <p:nvPr/>
        </p:nvCxnSpPr>
        <p:spPr>
          <a:xfrm>
            <a:off x="1931260" y="6529842"/>
            <a:ext cx="7029811" cy="0"/>
          </a:xfrm>
          <a:prstGeom prst="line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</p:cxnSp>
      <p:sp>
        <p:nvSpPr>
          <p:cNvPr id="116" name="課題意識_1">
            <a:extLst>
              <a:ext uri="{FF2B5EF4-FFF2-40B4-BE49-F238E27FC236}">
                <a16:creationId xmlns:a16="http://schemas.microsoft.com/office/drawing/2014/main" id="{4FD26990-2D44-3AB8-8995-D43B0BBC03B1}"/>
              </a:ext>
            </a:extLst>
          </p:cNvPr>
          <p:cNvSpPr/>
          <p:nvPr/>
        </p:nvSpPr>
        <p:spPr>
          <a:xfrm>
            <a:off x="1965990" y="5585999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1100" dirty="0">
                <a:solidFill>
                  <a:schemeClr val="bg1">
                    <a:lumMod val="75000"/>
                  </a:schemeClr>
                </a:solidFill>
                <a:latin typeface="Meiryo UI"/>
                <a:ea typeface="Meiryo UI"/>
              </a:rPr>
              <a:t>-</a:t>
            </a:r>
            <a:endParaRPr lang="ja-JP" sz="1100" b="0" dirty="0">
              <a:solidFill>
                <a:schemeClr val="bg1">
                  <a:lumMod val="75000"/>
                </a:schemeClr>
              </a:solidFill>
              <a:latin typeface="Meiryo UI"/>
              <a:ea typeface="Meiryo UI"/>
            </a:endParaRPr>
          </a:p>
        </p:txBody>
      </p:sp>
      <p:sp>
        <p:nvSpPr>
          <p:cNvPr id="117" name="課題意識_1">
            <a:extLst>
              <a:ext uri="{FF2B5EF4-FFF2-40B4-BE49-F238E27FC236}">
                <a16:creationId xmlns:a16="http://schemas.microsoft.com/office/drawing/2014/main" id="{E97686E0-BE89-FA92-3260-6C274192D737}"/>
              </a:ext>
            </a:extLst>
          </p:cNvPr>
          <p:cNvSpPr/>
          <p:nvPr/>
        </p:nvSpPr>
        <p:spPr>
          <a:xfrm>
            <a:off x="4208028" y="5585999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1100" dirty="0">
                <a:solidFill>
                  <a:schemeClr val="bg1">
                    <a:lumMod val="75000"/>
                  </a:schemeClr>
                </a:solidFill>
                <a:latin typeface="Meiryo UI"/>
                <a:ea typeface="Meiryo UI"/>
              </a:rPr>
              <a:t>-</a:t>
            </a:r>
            <a:endParaRPr lang="ja-JP" altLang="ja-JP" sz="1100" dirty="0">
              <a:solidFill>
                <a:schemeClr val="bg1">
                  <a:lumMod val="75000"/>
                </a:schemeClr>
              </a:solidFill>
              <a:latin typeface="Meiryo UI"/>
              <a:ea typeface="Meiryo UI"/>
            </a:endParaRPr>
          </a:p>
        </p:txBody>
      </p:sp>
      <p:sp>
        <p:nvSpPr>
          <p:cNvPr id="119" name="課題意識_1">
            <a:extLst>
              <a:ext uri="{FF2B5EF4-FFF2-40B4-BE49-F238E27FC236}">
                <a16:creationId xmlns:a16="http://schemas.microsoft.com/office/drawing/2014/main" id="{939D6DC2-911C-EBF6-3C6E-1F109CD64F31}"/>
              </a:ext>
            </a:extLst>
          </p:cNvPr>
          <p:cNvSpPr/>
          <p:nvPr/>
        </p:nvSpPr>
        <p:spPr>
          <a:xfrm>
            <a:off x="6452906" y="5585999"/>
            <a:ext cx="2470786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sz="1100" dirty="0">
                <a:solidFill>
                  <a:schemeClr val="bg1">
                    <a:lumMod val="75000"/>
                  </a:schemeClr>
                </a:solidFill>
                <a:latin typeface="Meiryo UI"/>
                <a:ea typeface="Meiryo UI"/>
              </a:rPr>
              <a:t>-</a:t>
            </a:r>
            <a:endParaRPr lang="ja-JP" altLang="ja-JP" sz="1100" dirty="0">
              <a:solidFill>
                <a:schemeClr val="bg1">
                  <a:lumMod val="75000"/>
                </a:schemeClr>
              </a:solidFill>
              <a:latin typeface="Meiryo UI"/>
              <a:ea typeface="Meiryo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">
            <a:extLst>
              <a:ext uri="{FF2B5EF4-FFF2-40B4-BE49-F238E27FC236}">
                <a16:creationId xmlns:a16="http://schemas.microsoft.com/office/drawing/2014/main" id="{FED1D141-F987-C4CC-033C-DA21CC8C344E}"/>
              </a:ext>
            </a:extLst>
          </p:cNvPr>
          <p:cNvSpPr txBox="1"/>
          <p:nvPr/>
        </p:nvSpPr>
        <p:spPr>
          <a:xfrm>
            <a:off x="2160000" y="234000"/>
            <a:ext cx="8640000" cy="413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200" b="1">
                <a:solidFill>
                  <a:srgbClr val="262626"/>
                </a:solidFill>
                <a:latin typeface="Meiryo UI"/>
                <a:ea typeface="Meiryo UI"/>
              </a:rPr>
              <a:t>① 業務名</a:t>
            </a:r>
          </a:p>
        </p:txBody>
      </p:sp>
      <p:sp>
        <p:nvSpPr>
          <p:cNvPr id="4" name="凡例枠">
            <a:extLst>
              <a:ext uri="{FF2B5EF4-FFF2-40B4-BE49-F238E27FC236}">
                <a16:creationId xmlns:a16="http://schemas.microsoft.com/office/drawing/2014/main" id="{E3FF2201-D409-0186-B0FF-A3BE89B57F4D}"/>
              </a:ext>
            </a:extLst>
          </p:cNvPr>
          <p:cNvSpPr/>
          <p:nvPr/>
        </p:nvSpPr>
        <p:spPr>
          <a:xfrm>
            <a:off x="360000" y="913844"/>
            <a:ext cx="11473200" cy="28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凡例_見出し">
            <a:extLst>
              <a:ext uri="{FF2B5EF4-FFF2-40B4-BE49-F238E27FC236}">
                <a16:creationId xmlns:a16="http://schemas.microsoft.com/office/drawing/2014/main" id="{B4FBEA3D-A995-EDDD-4438-4B8C36B13FDB}"/>
              </a:ext>
            </a:extLst>
          </p:cNvPr>
          <p:cNvSpPr txBox="1"/>
          <p:nvPr/>
        </p:nvSpPr>
        <p:spPr>
          <a:xfrm>
            <a:off x="503999" y="913844"/>
            <a:ext cx="503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凡例：</a:t>
            </a:r>
          </a:p>
        </p:txBody>
      </p:sp>
      <p:sp>
        <p:nvSpPr>
          <p:cNvPr id="6" name="凡例_作業">
            <a:extLst>
              <a:ext uri="{FF2B5EF4-FFF2-40B4-BE49-F238E27FC236}">
                <a16:creationId xmlns:a16="http://schemas.microsoft.com/office/drawing/2014/main" id="{61533C7F-14FC-8A98-8C10-A8B6A215574C}"/>
              </a:ext>
            </a:extLst>
          </p:cNvPr>
          <p:cNvSpPr/>
          <p:nvPr/>
        </p:nvSpPr>
        <p:spPr>
          <a:xfrm>
            <a:off x="1044000" y="978645"/>
            <a:ext cx="270000" cy="158400"/>
          </a:xfrm>
          <a:prstGeom prst="rect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3015E5-D731-6639-7A39-007BA8152CB1}"/>
              </a:ext>
            </a:extLst>
          </p:cNvPr>
          <p:cNvSpPr txBox="1"/>
          <p:nvPr/>
        </p:nvSpPr>
        <p:spPr>
          <a:xfrm>
            <a:off x="1368000" y="913844"/>
            <a:ext cx="503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作業</a:t>
            </a:r>
          </a:p>
        </p:txBody>
      </p:sp>
      <p:sp>
        <p:nvSpPr>
          <p:cNvPr id="8" name="凡例_システム">
            <a:extLst>
              <a:ext uri="{FF2B5EF4-FFF2-40B4-BE49-F238E27FC236}">
                <a16:creationId xmlns:a16="http://schemas.microsoft.com/office/drawing/2014/main" id="{0E26975B-5AED-B182-3112-842CF69522A1}"/>
              </a:ext>
            </a:extLst>
          </p:cNvPr>
          <p:cNvSpPr/>
          <p:nvPr/>
        </p:nvSpPr>
        <p:spPr>
          <a:xfrm>
            <a:off x="1871999" y="967845"/>
            <a:ext cx="270000" cy="180000"/>
          </a:xfrm>
          <a:prstGeom prst="flowChartMagneticDisk">
            <a:avLst/>
          </a:prstGeom>
          <a:solidFill>
            <a:srgbClr val="FFF2CC"/>
          </a:solidFill>
          <a:ln w="9525">
            <a:solidFill>
              <a:srgbClr val="8C7A3E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D34784-588B-0CFE-745F-28015B66CDBF}"/>
              </a:ext>
            </a:extLst>
          </p:cNvPr>
          <p:cNvSpPr txBox="1"/>
          <p:nvPr/>
        </p:nvSpPr>
        <p:spPr>
          <a:xfrm>
            <a:off x="2196000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システム</a:t>
            </a:r>
          </a:p>
        </p:txBody>
      </p:sp>
      <p:sp>
        <p:nvSpPr>
          <p:cNvPr id="10" name="凡例_分岐">
            <a:extLst>
              <a:ext uri="{FF2B5EF4-FFF2-40B4-BE49-F238E27FC236}">
                <a16:creationId xmlns:a16="http://schemas.microsoft.com/office/drawing/2014/main" id="{65B49C49-0527-9751-6ED6-41E6A63B74B1}"/>
              </a:ext>
            </a:extLst>
          </p:cNvPr>
          <p:cNvSpPr/>
          <p:nvPr/>
        </p:nvSpPr>
        <p:spPr>
          <a:xfrm>
            <a:off x="2916000" y="967845"/>
            <a:ext cx="288000" cy="180000"/>
          </a:xfrm>
          <a:prstGeom prst="flowChartDecision">
            <a:avLst/>
          </a:prstGeom>
          <a:solidFill>
            <a:srgbClr val="FFFFFF"/>
          </a:solidFill>
          <a:ln w="9525">
            <a:solidFill>
              <a:srgbClr val="40404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9B5758-0CCC-5867-6ED9-E699DBA1F0E8}"/>
              </a:ext>
            </a:extLst>
          </p:cNvPr>
          <p:cNvSpPr txBox="1"/>
          <p:nvPr/>
        </p:nvSpPr>
        <p:spPr>
          <a:xfrm>
            <a:off x="3257999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 dirty="0">
                <a:solidFill>
                  <a:srgbClr val="262626"/>
                </a:solidFill>
                <a:latin typeface="Meiryo UI"/>
                <a:ea typeface="Meiryo UI"/>
              </a:rPr>
              <a:t>分岐条件</a:t>
            </a:r>
          </a:p>
        </p:txBody>
      </p:sp>
      <p:cxnSp>
        <p:nvCxnSpPr>
          <p:cNvPr id="12" name="凡例_業務">
            <a:extLst>
              <a:ext uri="{FF2B5EF4-FFF2-40B4-BE49-F238E27FC236}">
                <a16:creationId xmlns:a16="http://schemas.microsoft.com/office/drawing/2014/main" id="{DB7BE920-6A5B-9DB4-9BB5-3B2AA2992100}"/>
              </a:ext>
            </a:extLst>
          </p:cNvPr>
          <p:cNvCxnSpPr/>
          <p:nvPr/>
        </p:nvCxnSpPr>
        <p:spPr>
          <a:xfrm>
            <a:off x="6132530" y="1057845"/>
            <a:ext cx="324000" cy="0"/>
          </a:xfrm>
          <a:prstGeom prst="line">
            <a:avLst/>
          </a:prstGeom>
          <a:ln w="12700">
            <a:solidFill>
              <a:srgbClr val="404040"/>
            </a:solidFill>
            <a:tailEnd type="triangle" w="med" len="med"/>
          </a:ln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EC83923-1ECC-ACBB-0EB1-C3067266A474}"/>
              </a:ext>
            </a:extLst>
          </p:cNvPr>
          <p:cNvSpPr txBox="1"/>
          <p:nvPr/>
        </p:nvSpPr>
        <p:spPr>
          <a:xfrm>
            <a:off x="6510530" y="913844"/>
            <a:ext cx="720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業務の流れ</a:t>
            </a:r>
          </a:p>
        </p:txBody>
      </p:sp>
      <p:cxnSp>
        <p:nvCxnSpPr>
          <p:cNvPr id="14" name="凡例_データ">
            <a:extLst>
              <a:ext uri="{FF2B5EF4-FFF2-40B4-BE49-F238E27FC236}">
                <a16:creationId xmlns:a16="http://schemas.microsoft.com/office/drawing/2014/main" id="{F6044F66-3395-1E76-93F8-B5DFD2DCE4E2}"/>
              </a:ext>
            </a:extLst>
          </p:cNvPr>
          <p:cNvCxnSpPr/>
          <p:nvPr/>
        </p:nvCxnSpPr>
        <p:spPr>
          <a:xfrm>
            <a:off x="7320529" y="1057845"/>
            <a:ext cx="324001" cy="0"/>
          </a:xfrm>
          <a:prstGeom prst="line">
            <a:avLst/>
          </a:prstGeom>
          <a:ln w="12700">
            <a:solidFill>
              <a:srgbClr val="404040"/>
            </a:solidFill>
            <a:prstDash val="dash"/>
            <a:tailEnd type="triangle" w="med" len="med"/>
          </a:ln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0DE51C3-4518-BF30-A13F-D9A7C49D8A3B}"/>
              </a:ext>
            </a:extLst>
          </p:cNvPr>
          <p:cNvSpPr txBox="1"/>
          <p:nvPr/>
        </p:nvSpPr>
        <p:spPr>
          <a:xfrm>
            <a:off x="7698530" y="913844"/>
            <a:ext cx="792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データの流れ</a:t>
            </a:r>
          </a:p>
        </p:txBody>
      </p:sp>
      <p:sp>
        <p:nvSpPr>
          <p:cNvPr id="19" name="見出し_左上">
            <a:extLst>
              <a:ext uri="{FF2B5EF4-FFF2-40B4-BE49-F238E27FC236}">
                <a16:creationId xmlns:a16="http://schemas.microsoft.com/office/drawing/2014/main" id="{56EDD994-B878-79DC-E2D3-E455BBFD0A15}"/>
              </a:ext>
            </a:extLst>
          </p:cNvPr>
          <p:cNvSpPr/>
          <p:nvPr/>
        </p:nvSpPr>
        <p:spPr>
          <a:xfrm>
            <a:off x="360000" y="1345845"/>
            <a:ext cx="1584000" cy="57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工程_1">
            <a:extLst>
              <a:ext uri="{FF2B5EF4-FFF2-40B4-BE49-F238E27FC236}">
                <a16:creationId xmlns:a16="http://schemas.microsoft.com/office/drawing/2014/main" id="{C8365C62-D2FB-A9C4-67D5-CB036F8C9F5D}"/>
              </a:ext>
            </a:extLst>
          </p:cNvPr>
          <p:cNvSpPr/>
          <p:nvPr/>
        </p:nvSpPr>
        <p:spPr>
          <a:xfrm>
            <a:off x="1944000" y="1345845"/>
            <a:ext cx="2231999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工程A</a:t>
            </a:r>
          </a:p>
        </p:txBody>
      </p:sp>
      <p:sp>
        <p:nvSpPr>
          <p:cNvPr id="21" name="工程_2">
            <a:extLst>
              <a:ext uri="{FF2B5EF4-FFF2-40B4-BE49-F238E27FC236}">
                <a16:creationId xmlns:a16="http://schemas.microsoft.com/office/drawing/2014/main" id="{94070C6D-F0AA-E547-28BD-162A6ED09B81}"/>
              </a:ext>
            </a:extLst>
          </p:cNvPr>
          <p:cNvSpPr/>
          <p:nvPr/>
        </p:nvSpPr>
        <p:spPr>
          <a:xfrm>
            <a:off x="6415873" y="1345845"/>
            <a:ext cx="2545198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工程C</a:t>
            </a:r>
            <a:endParaRPr lang="ja-JP" alt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4" name="大枠">
            <a:extLst>
              <a:ext uri="{FF2B5EF4-FFF2-40B4-BE49-F238E27FC236}">
                <a16:creationId xmlns:a16="http://schemas.microsoft.com/office/drawing/2014/main" id="{70585C44-EF5E-1FE1-EB2E-14E3EFC6137C}"/>
              </a:ext>
            </a:extLst>
          </p:cNvPr>
          <p:cNvSpPr/>
          <p:nvPr/>
        </p:nvSpPr>
        <p:spPr>
          <a:xfrm>
            <a:off x="360000" y="1921844"/>
            <a:ext cx="684000" cy="2664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業務</a:t>
            </a:r>
          </a:p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フロー</a:t>
            </a:r>
          </a:p>
        </p:txBody>
      </p:sp>
      <p:sp>
        <p:nvSpPr>
          <p:cNvPr id="25" name="登場人物_1">
            <a:extLst>
              <a:ext uri="{FF2B5EF4-FFF2-40B4-BE49-F238E27FC236}">
                <a16:creationId xmlns:a16="http://schemas.microsoft.com/office/drawing/2014/main" id="{4BD50F76-C110-BD73-2A1A-20222711BED0}"/>
              </a:ext>
            </a:extLst>
          </p:cNvPr>
          <p:cNvSpPr/>
          <p:nvPr/>
        </p:nvSpPr>
        <p:spPr>
          <a:xfrm>
            <a:off x="1044000" y="1921844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担当A</a:t>
            </a:r>
          </a:p>
        </p:txBody>
      </p:sp>
      <p:sp>
        <p:nvSpPr>
          <p:cNvPr id="26" name="登場人物_2">
            <a:extLst>
              <a:ext uri="{FF2B5EF4-FFF2-40B4-BE49-F238E27FC236}">
                <a16:creationId xmlns:a16="http://schemas.microsoft.com/office/drawing/2014/main" id="{1530C88A-219F-60DB-4285-404501A3D83A}"/>
              </a:ext>
            </a:extLst>
          </p:cNvPr>
          <p:cNvSpPr/>
          <p:nvPr/>
        </p:nvSpPr>
        <p:spPr>
          <a:xfrm>
            <a:off x="1044000" y="2587844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150" b="1" dirty="0">
                <a:solidFill>
                  <a:srgbClr val="262626"/>
                </a:solidFill>
                <a:latin typeface="Meiryo UI"/>
                <a:ea typeface="Meiryo UI"/>
              </a:rPr>
              <a:t>担当B</a:t>
            </a:r>
            <a:endParaRPr lang="ja-JP" sz="115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7" name="登場人物_3">
            <a:extLst>
              <a:ext uri="{FF2B5EF4-FFF2-40B4-BE49-F238E27FC236}">
                <a16:creationId xmlns:a16="http://schemas.microsoft.com/office/drawing/2014/main" id="{93BF8CBC-8F19-961B-F4EA-7B4FB2910DC4}"/>
              </a:ext>
            </a:extLst>
          </p:cNvPr>
          <p:cNvSpPr/>
          <p:nvPr/>
        </p:nvSpPr>
        <p:spPr>
          <a:xfrm>
            <a:off x="1044000" y="3253845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150" b="1" dirty="0">
                <a:solidFill>
                  <a:srgbClr val="262626"/>
                </a:solidFill>
                <a:latin typeface="Meiryo UI"/>
                <a:ea typeface="Meiryo UI"/>
              </a:rPr>
              <a:t>担当C</a:t>
            </a:r>
            <a:endParaRPr lang="ja-JP" sz="115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8" name="登場人物_4">
            <a:extLst>
              <a:ext uri="{FF2B5EF4-FFF2-40B4-BE49-F238E27FC236}">
                <a16:creationId xmlns:a16="http://schemas.microsoft.com/office/drawing/2014/main" id="{9B096616-B91C-1DF1-B811-C3929559093B}"/>
              </a:ext>
            </a:extLst>
          </p:cNvPr>
          <p:cNvSpPr/>
          <p:nvPr/>
        </p:nvSpPr>
        <p:spPr>
          <a:xfrm>
            <a:off x="1044000" y="3919845"/>
            <a:ext cx="900000" cy="66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システム/</a:t>
            </a:r>
            <a:b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sz="1150" b="1">
                <a:solidFill>
                  <a:srgbClr val="262626"/>
                </a:solidFill>
                <a:latin typeface="Meiryo UI"/>
                <a:ea typeface="Meiryo UI"/>
              </a:rPr>
              <a:t>ファイル</a:t>
            </a:r>
          </a:p>
        </p:txBody>
      </p:sp>
      <p:sp>
        <p:nvSpPr>
          <p:cNvPr id="35" name="行_課題意識">
            <a:extLst>
              <a:ext uri="{FF2B5EF4-FFF2-40B4-BE49-F238E27FC236}">
                <a16:creationId xmlns:a16="http://schemas.microsoft.com/office/drawing/2014/main" id="{9C50515C-643E-5ADF-C90F-C4841592DBE6}"/>
              </a:ext>
            </a:extLst>
          </p:cNvPr>
          <p:cNvSpPr/>
          <p:nvPr/>
        </p:nvSpPr>
        <p:spPr>
          <a:xfrm>
            <a:off x="360000" y="4585845"/>
            <a:ext cx="1584000" cy="972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問題点</a:t>
            </a:r>
            <a:br>
              <a:rPr lang="en-US" altLang="ja-JP" sz="1200" b="1" dirty="0">
                <a:solidFill>
                  <a:srgbClr val="262626"/>
                </a:solidFill>
                <a:latin typeface="Meiryo UI"/>
                <a:ea typeface="Meiryo UI"/>
              </a:rPr>
            </a:br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（</a:t>
            </a:r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課題意識</a:t>
            </a:r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）</a:t>
            </a:r>
            <a:endParaRPr 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6" name="課題意識_1">
            <a:extLst>
              <a:ext uri="{FF2B5EF4-FFF2-40B4-BE49-F238E27FC236}">
                <a16:creationId xmlns:a16="http://schemas.microsoft.com/office/drawing/2014/main" id="{05BD6851-F071-D6A7-AD5D-3734FFB6B60F}"/>
              </a:ext>
            </a:extLst>
          </p:cNvPr>
          <p:cNvSpPr/>
          <p:nvPr/>
        </p:nvSpPr>
        <p:spPr>
          <a:xfrm>
            <a:off x="1965990" y="4614011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どこに、どんな問題があるか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9" name="行_変更後">
            <a:extLst>
              <a:ext uri="{FF2B5EF4-FFF2-40B4-BE49-F238E27FC236}">
                <a16:creationId xmlns:a16="http://schemas.microsoft.com/office/drawing/2014/main" id="{239C0B48-94DA-5D3C-0764-BDF50DBF1DA3}"/>
              </a:ext>
            </a:extLst>
          </p:cNvPr>
          <p:cNvSpPr/>
          <p:nvPr/>
        </p:nvSpPr>
        <p:spPr>
          <a:xfrm>
            <a:off x="360000" y="5557845"/>
            <a:ext cx="1584000" cy="972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 dirty="0">
                <a:solidFill>
                  <a:srgbClr val="262626"/>
                </a:solidFill>
                <a:latin typeface="Meiryo UI"/>
                <a:ea typeface="Meiryo UI"/>
              </a:rPr>
              <a:t>変更後</a:t>
            </a:r>
          </a:p>
        </p:txBody>
      </p:sp>
      <p:sp>
        <p:nvSpPr>
          <p:cNvPr id="43" name="備考_見出し">
            <a:extLst>
              <a:ext uri="{FF2B5EF4-FFF2-40B4-BE49-F238E27FC236}">
                <a16:creationId xmlns:a16="http://schemas.microsoft.com/office/drawing/2014/main" id="{1537F51C-29E0-FA67-A333-EBB6F6C824A0}"/>
              </a:ext>
            </a:extLst>
          </p:cNvPr>
          <p:cNvSpPr/>
          <p:nvPr/>
        </p:nvSpPr>
        <p:spPr>
          <a:xfrm>
            <a:off x="9139530" y="1345845"/>
            <a:ext cx="2693670" cy="576000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備考</a:t>
            </a:r>
          </a:p>
        </p:txBody>
      </p:sp>
      <p:sp>
        <p:nvSpPr>
          <p:cNvPr id="44" name="備考">
            <a:extLst>
              <a:ext uri="{FF2B5EF4-FFF2-40B4-BE49-F238E27FC236}">
                <a16:creationId xmlns:a16="http://schemas.microsoft.com/office/drawing/2014/main" id="{464B36F0-B804-9C81-7795-18C2CCC732FF}"/>
              </a:ext>
            </a:extLst>
          </p:cNvPr>
          <p:cNvSpPr/>
          <p:nvPr/>
        </p:nvSpPr>
        <p:spPr>
          <a:xfrm>
            <a:off x="9139530" y="1921844"/>
            <a:ext cx="2693670" cy="4608000"/>
          </a:xfrm>
          <a:prstGeom prst="rect">
            <a:avLst/>
          </a:prstGeom>
          <a:solidFill>
            <a:srgbClr val="FFFFFF"/>
          </a:solidFill>
          <a:ln w="9525">
            <a:solidFill>
              <a:srgbClr val="7F7F7F"/>
            </a:solidFill>
          </a:ln>
          <a:effectLst/>
        </p:spPr>
        <p:txBody>
          <a:bodyPr wrap="square" lIns="144000" tIns="108000" rIns="108000" bIns="36000" rtlCol="0" anchor="t"/>
          <a:lstStyle/>
          <a:p>
            <a:pPr marL="228600" indent="-228600" algn="l">
              <a:spcAft>
                <a:spcPts val="1200"/>
              </a:spcAft>
              <a:buFont typeface="+mj-ea"/>
              <a:buAutoNum type="circleNumDbPlain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番号ごとの補足</a:t>
            </a:r>
            <a:endParaRPr lang="en-US" alt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45" name="作業_予約">
            <a:extLst>
              <a:ext uri="{FF2B5EF4-FFF2-40B4-BE49-F238E27FC236}">
                <a16:creationId xmlns:a16="http://schemas.microsoft.com/office/drawing/2014/main" id="{64815507-FC75-C047-F7ED-EE288B6D3979}"/>
              </a:ext>
            </a:extLst>
          </p:cNvPr>
          <p:cNvSpPr/>
          <p:nvPr/>
        </p:nvSpPr>
        <p:spPr>
          <a:xfrm>
            <a:off x="2104580" y="2056844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D6F6C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b="1" dirty="0">
                <a:solidFill>
                  <a:srgbClr val="FF0000"/>
                </a:solidFill>
                <a:latin typeface="Meiryo UI"/>
                <a:ea typeface="Meiryo UI"/>
              </a:rPr>
              <a:t>新しい作業</a:t>
            </a:r>
            <a:endParaRPr lang="ja-JP" sz="1050" b="1" dirty="0">
              <a:solidFill>
                <a:srgbClr val="FF0000"/>
              </a:solidFill>
              <a:latin typeface="Meiryo UI"/>
              <a:ea typeface="Meiryo UI"/>
            </a:endParaRPr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0A3B8857-F7AF-8478-5F70-D32041394483}"/>
              </a:ext>
            </a:extLst>
          </p:cNvPr>
          <p:cNvCxnSpPr>
            <a:cxnSpLocks/>
          </p:cNvCxnSpPr>
          <p:nvPr/>
        </p:nvCxnSpPr>
        <p:spPr>
          <a:xfrm>
            <a:off x="8961071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sp>
        <p:nvSpPr>
          <p:cNvPr id="102" name="作業_予約">
            <a:extLst>
              <a:ext uri="{FF2B5EF4-FFF2-40B4-BE49-F238E27FC236}">
                <a16:creationId xmlns:a16="http://schemas.microsoft.com/office/drawing/2014/main" id="{81D4EB8C-4993-C154-7FC4-D153C5983C34}"/>
              </a:ext>
            </a:extLst>
          </p:cNvPr>
          <p:cNvSpPr/>
          <p:nvPr/>
        </p:nvSpPr>
        <p:spPr>
          <a:xfrm>
            <a:off x="3186121" y="2733851"/>
            <a:ext cx="811420" cy="3960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bg1">
                <a:lumMod val="95000"/>
              </a:schemeClr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altLang="en-US" sz="1050" dirty="0">
                <a:solidFill>
                  <a:schemeClr val="bg1">
                    <a:lumMod val="85000"/>
                  </a:schemeClr>
                </a:solidFill>
                <a:latin typeface="Meiryo UI"/>
                <a:ea typeface="Meiryo UI"/>
              </a:rPr>
              <a:t>なくなる作業</a:t>
            </a:r>
            <a:endParaRPr lang="ja-JP" sz="1050" b="0" dirty="0">
              <a:solidFill>
                <a:schemeClr val="bg1">
                  <a:lumMod val="85000"/>
                </a:schemeClr>
              </a:solidFill>
              <a:latin typeface="Meiryo UI"/>
              <a:ea typeface="Meiryo UI"/>
            </a:endParaRPr>
          </a:p>
        </p:txBody>
      </p:sp>
      <p:sp>
        <p:nvSpPr>
          <p:cNvPr id="17" name="フローチャート: 記憶データ 16">
            <a:extLst>
              <a:ext uri="{FF2B5EF4-FFF2-40B4-BE49-F238E27FC236}">
                <a16:creationId xmlns:a16="http://schemas.microsoft.com/office/drawing/2014/main" id="{D1831EB1-E0E1-BDF6-ABA7-C5B29C8B9CA1}"/>
              </a:ext>
            </a:extLst>
          </p:cNvPr>
          <p:cNvSpPr/>
          <p:nvPr/>
        </p:nvSpPr>
        <p:spPr>
          <a:xfrm>
            <a:off x="4092255" y="967846"/>
            <a:ext cx="324000" cy="169200"/>
          </a:xfrm>
          <a:prstGeom prst="flowChartOnlineStorage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8C7A3E"/>
            </a:solidFill>
          </a:ln>
          <a:effectLst/>
        </p:spPr>
        <p:txBody>
          <a:bodyPr wrap="none" lIns="18000" tIns="108000" rIns="18000" bIns="18000" rtlCol="0" anchor="ctr"/>
          <a:lstStyle/>
          <a:p>
            <a:pPr algn="ctr"/>
            <a:endParaRPr lang="ja-JP" altLang="en-US" sz="105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666E4E5A-9CA7-8E6B-0FEE-71876BBE2561}"/>
              </a:ext>
            </a:extLst>
          </p:cNvPr>
          <p:cNvSpPr txBox="1"/>
          <p:nvPr/>
        </p:nvSpPr>
        <p:spPr>
          <a:xfrm>
            <a:off x="4488921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050" b="0" dirty="0">
                <a:solidFill>
                  <a:srgbClr val="262626"/>
                </a:solidFill>
                <a:latin typeface="Meiryo UI"/>
                <a:ea typeface="Meiryo UI"/>
              </a:rPr>
              <a:t>ファイル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15988B29-FFA2-007D-01D1-D4FB8E12D8DC}"/>
              </a:ext>
            </a:extLst>
          </p:cNvPr>
          <p:cNvCxnSpPr>
            <a:cxnSpLocks/>
          </p:cNvCxnSpPr>
          <p:nvPr/>
        </p:nvCxnSpPr>
        <p:spPr>
          <a:xfrm>
            <a:off x="4175999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478D513B-33EF-9F23-3DA2-1925FA10929E}"/>
              </a:ext>
            </a:extLst>
          </p:cNvPr>
          <p:cNvCxnSpPr>
            <a:cxnSpLocks/>
          </p:cNvCxnSpPr>
          <p:nvPr/>
        </p:nvCxnSpPr>
        <p:spPr>
          <a:xfrm>
            <a:off x="6418037" y="1921844"/>
            <a:ext cx="0" cy="4607998"/>
          </a:xfrm>
          <a:prstGeom prst="line">
            <a:avLst/>
          </a:prstGeom>
          <a:ln w="9525">
            <a:solidFill>
              <a:srgbClr val="BFBFBF"/>
            </a:solidFill>
            <a:prstDash val="sysDash"/>
          </a:ln>
        </p:spPr>
      </p:cxn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958F83FD-170F-6389-E29A-575A0780E8E1}"/>
              </a:ext>
            </a:extLst>
          </p:cNvPr>
          <p:cNvGrpSpPr/>
          <p:nvPr/>
        </p:nvGrpSpPr>
        <p:grpSpPr>
          <a:xfrm>
            <a:off x="1931260" y="2587844"/>
            <a:ext cx="7029812" cy="2970001"/>
            <a:chOff x="1931259" y="2587844"/>
            <a:chExt cx="7140741" cy="2970001"/>
          </a:xfrm>
        </p:grpSpPr>
        <p:cxnSp>
          <p:nvCxnSpPr>
            <p:cNvPr id="32" name="レーン区切り_1">
              <a:extLst>
                <a:ext uri="{FF2B5EF4-FFF2-40B4-BE49-F238E27FC236}">
                  <a16:creationId xmlns:a16="http://schemas.microsoft.com/office/drawing/2014/main" id="{3E1861DB-3F89-EB33-93A4-2A5F22378B8A}"/>
                </a:ext>
              </a:extLst>
            </p:cNvPr>
            <p:cNvCxnSpPr/>
            <p:nvPr/>
          </p:nvCxnSpPr>
          <p:spPr>
            <a:xfrm>
              <a:off x="1944000" y="2587844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33" name="レーン区切り_2">
              <a:extLst>
                <a:ext uri="{FF2B5EF4-FFF2-40B4-BE49-F238E27FC236}">
                  <a16:creationId xmlns:a16="http://schemas.microsoft.com/office/drawing/2014/main" id="{61D387C6-F24C-11B5-8287-DEBBDC330B51}"/>
                </a:ext>
              </a:extLst>
            </p:cNvPr>
            <p:cNvCxnSpPr/>
            <p:nvPr/>
          </p:nvCxnSpPr>
          <p:spPr>
            <a:xfrm>
              <a:off x="1944000" y="3253845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34" name="レーン区切り_3">
              <a:extLst>
                <a:ext uri="{FF2B5EF4-FFF2-40B4-BE49-F238E27FC236}">
                  <a16:creationId xmlns:a16="http://schemas.microsoft.com/office/drawing/2014/main" id="{6BEFAB68-FE9D-7CA2-AA57-77331CFFBAB6}"/>
                </a:ext>
              </a:extLst>
            </p:cNvPr>
            <p:cNvCxnSpPr/>
            <p:nvPr/>
          </p:nvCxnSpPr>
          <p:spPr>
            <a:xfrm>
              <a:off x="1944000" y="3919845"/>
              <a:ext cx="7128000" cy="0"/>
            </a:xfrm>
            <a:prstGeom prst="line">
              <a:avLst/>
            </a:prstGeom>
            <a:ln w="9525">
              <a:solidFill>
                <a:srgbClr val="BFBFBF"/>
              </a:solidFill>
              <a:prstDash val="sysDash"/>
            </a:ln>
          </p:spPr>
        </p:cxnSp>
        <p:cxnSp>
          <p:nvCxnSpPr>
            <p:cNvPr id="50" name="レーン区切り_3">
              <a:extLst>
                <a:ext uri="{FF2B5EF4-FFF2-40B4-BE49-F238E27FC236}">
                  <a16:creationId xmlns:a16="http://schemas.microsoft.com/office/drawing/2014/main" id="{A4699E7F-799F-3082-D48B-7E3E91ECDB44}"/>
                </a:ext>
              </a:extLst>
            </p:cNvPr>
            <p:cNvCxnSpPr/>
            <p:nvPr/>
          </p:nvCxnSpPr>
          <p:spPr>
            <a:xfrm>
              <a:off x="1944000" y="4588060"/>
              <a:ext cx="7128000" cy="0"/>
            </a:xfrm>
            <a:prstGeom prst="line">
              <a:avLst/>
            </a:prstGeom>
            <a:solidFill>
              <a:srgbClr val="D9D9D9"/>
            </a:solidFill>
            <a:ln w="9525">
              <a:solidFill>
                <a:srgbClr val="7F7F7F"/>
              </a:solidFill>
            </a:ln>
            <a:effectLst/>
          </p:spPr>
        </p:cxnSp>
        <p:cxnSp>
          <p:nvCxnSpPr>
            <p:cNvPr id="54" name="レーン区切り_3">
              <a:extLst>
                <a:ext uri="{FF2B5EF4-FFF2-40B4-BE49-F238E27FC236}">
                  <a16:creationId xmlns:a16="http://schemas.microsoft.com/office/drawing/2014/main" id="{D3C2835B-C5A1-D154-E1B9-AD56C694AEE5}"/>
                </a:ext>
              </a:extLst>
            </p:cNvPr>
            <p:cNvCxnSpPr/>
            <p:nvPr/>
          </p:nvCxnSpPr>
          <p:spPr>
            <a:xfrm>
              <a:off x="1931259" y="5557845"/>
              <a:ext cx="7128000" cy="0"/>
            </a:xfrm>
            <a:prstGeom prst="line">
              <a:avLst/>
            </a:prstGeom>
            <a:solidFill>
              <a:srgbClr val="D9D9D9"/>
            </a:solidFill>
            <a:ln w="9525">
              <a:solidFill>
                <a:srgbClr val="7F7F7F"/>
              </a:solidFill>
            </a:ln>
            <a:effectLst/>
          </p:spPr>
        </p:cxnSp>
      </p:grpSp>
      <p:sp>
        <p:nvSpPr>
          <p:cNvPr id="62" name="工程_1">
            <a:extLst>
              <a:ext uri="{FF2B5EF4-FFF2-40B4-BE49-F238E27FC236}">
                <a16:creationId xmlns:a16="http://schemas.microsoft.com/office/drawing/2014/main" id="{724926D5-8694-25A2-D264-AE55DEBFDCCF}"/>
              </a:ext>
            </a:extLst>
          </p:cNvPr>
          <p:cNvSpPr/>
          <p:nvPr/>
        </p:nvSpPr>
        <p:spPr>
          <a:xfrm>
            <a:off x="4176000" y="1345845"/>
            <a:ext cx="2242038" cy="575998"/>
          </a:xfrm>
          <a:prstGeom prst="rect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  <p:txBody>
          <a:bodyPr wrap="square" lIns="72000" tIns="54000" rIns="54000" bIns="36000" rtlCol="0" anchor="ctr"/>
          <a:lstStyle/>
          <a:p>
            <a:pPr algn="ctr"/>
            <a:r>
              <a:rPr lang="ja-JP" altLang="en-US" sz="1200" b="1" dirty="0">
                <a:solidFill>
                  <a:srgbClr val="262626"/>
                </a:solidFill>
                <a:latin typeface="Meiryo UI"/>
                <a:ea typeface="Meiryo UI"/>
              </a:rPr>
              <a:t>工程B</a:t>
            </a:r>
            <a:endParaRPr lang="ja-JP" sz="12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1" name="課題意識_1">
            <a:extLst>
              <a:ext uri="{FF2B5EF4-FFF2-40B4-BE49-F238E27FC236}">
                <a16:creationId xmlns:a16="http://schemas.microsoft.com/office/drawing/2014/main" id="{78BF39F5-FA3C-0659-8EF4-85D1312B0EA5}"/>
              </a:ext>
            </a:extLst>
          </p:cNvPr>
          <p:cNvSpPr/>
          <p:nvPr/>
        </p:nvSpPr>
        <p:spPr>
          <a:xfrm>
            <a:off x="4208028" y="4614011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どこに、どんな問題があるか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3" name="フローチャート: 書類 92">
            <a:extLst>
              <a:ext uri="{FF2B5EF4-FFF2-40B4-BE49-F238E27FC236}">
                <a16:creationId xmlns:a16="http://schemas.microsoft.com/office/drawing/2014/main" id="{B6C1F31B-1C65-7209-2958-0DAA72359217}"/>
              </a:ext>
            </a:extLst>
          </p:cNvPr>
          <p:cNvSpPr/>
          <p:nvPr/>
        </p:nvSpPr>
        <p:spPr>
          <a:xfrm>
            <a:off x="5084662" y="965211"/>
            <a:ext cx="265268" cy="192023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75000"/>
              </a:schemeClr>
            </a:solidFill>
          </a:ln>
          <a:effectLst/>
        </p:spPr>
        <p:txBody>
          <a:bodyPr wrap="none" lIns="0" tIns="0" rIns="0" bIns="0" rtlCol="0" anchor="ctr" anchorCtr="0"/>
          <a:lstStyle/>
          <a:p>
            <a:pPr algn="ctr"/>
            <a:endParaRPr lang="ja-JP" altLang="en-US" sz="105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94" name="TextBox 10">
            <a:extLst>
              <a:ext uri="{FF2B5EF4-FFF2-40B4-BE49-F238E27FC236}">
                <a16:creationId xmlns:a16="http://schemas.microsoft.com/office/drawing/2014/main" id="{2FF2479C-818A-E861-D01D-F3DB33A6972C}"/>
              </a:ext>
            </a:extLst>
          </p:cNvPr>
          <p:cNvSpPr txBox="1"/>
          <p:nvPr/>
        </p:nvSpPr>
        <p:spPr>
          <a:xfrm>
            <a:off x="5403236" y="913844"/>
            <a:ext cx="648000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050" dirty="0">
                <a:solidFill>
                  <a:srgbClr val="262626"/>
                </a:solidFill>
                <a:latin typeface="Meiryo UI"/>
                <a:ea typeface="Meiryo UI"/>
              </a:rPr>
              <a:t>紙</a:t>
            </a:r>
            <a:endParaRPr lang="ja-JP" sz="105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03" name="課題意識_1">
            <a:extLst>
              <a:ext uri="{FF2B5EF4-FFF2-40B4-BE49-F238E27FC236}">
                <a16:creationId xmlns:a16="http://schemas.microsoft.com/office/drawing/2014/main" id="{DB92AB04-9737-F662-E21F-913F194DC68D}"/>
              </a:ext>
            </a:extLst>
          </p:cNvPr>
          <p:cNvSpPr/>
          <p:nvPr/>
        </p:nvSpPr>
        <p:spPr>
          <a:xfrm>
            <a:off x="6452906" y="4614011"/>
            <a:ext cx="2470786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どこに、どんな問題があるか</a:t>
            </a:r>
            <a:endParaRPr lang="en-US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108" name="直線コネクタ 107">
            <a:extLst>
              <a:ext uri="{FF2B5EF4-FFF2-40B4-BE49-F238E27FC236}">
                <a16:creationId xmlns:a16="http://schemas.microsoft.com/office/drawing/2014/main" id="{F58113DE-72E2-86DB-059E-3CDE112C15D4}"/>
              </a:ext>
            </a:extLst>
          </p:cNvPr>
          <p:cNvCxnSpPr/>
          <p:nvPr/>
        </p:nvCxnSpPr>
        <p:spPr>
          <a:xfrm>
            <a:off x="1931260" y="6529842"/>
            <a:ext cx="7029811" cy="0"/>
          </a:xfrm>
          <a:prstGeom prst="line">
            <a:avLst/>
          </a:prstGeom>
          <a:solidFill>
            <a:srgbClr val="D9D9D9"/>
          </a:solidFill>
          <a:ln w="9525">
            <a:solidFill>
              <a:srgbClr val="7F7F7F"/>
            </a:solidFill>
          </a:ln>
          <a:effectLst/>
        </p:spPr>
      </p:cxnSp>
      <p:sp>
        <p:nvSpPr>
          <p:cNvPr id="116" name="課題意識_1">
            <a:extLst>
              <a:ext uri="{FF2B5EF4-FFF2-40B4-BE49-F238E27FC236}">
                <a16:creationId xmlns:a16="http://schemas.microsoft.com/office/drawing/2014/main" id="{8668A60F-CE39-80FD-C31F-444450117A07}"/>
              </a:ext>
            </a:extLst>
          </p:cNvPr>
          <p:cNvSpPr/>
          <p:nvPr/>
        </p:nvSpPr>
        <p:spPr>
          <a:xfrm>
            <a:off x="1965990" y="5585999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b="0" dirty="0">
                <a:solidFill>
                  <a:srgbClr val="262626"/>
                </a:solidFill>
                <a:latin typeface="Meiryo UI"/>
                <a:ea typeface="Meiryo UI"/>
              </a:rPr>
              <a:t>どうすればクリアされるか</a:t>
            </a:r>
            <a:endParaRPr lang="ja-JP" sz="11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17" name="課題意識_1">
            <a:extLst>
              <a:ext uri="{FF2B5EF4-FFF2-40B4-BE49-F238E27FC236}">
                <a16:creationId xmlns:a16="http://schemas.microsoft.com/office/drawing/2014/main" id="{E42B25EC-D81C-2D1E-68C2-21AAE8AFA0B8}"/>
              </a:ext>
            </a:extLst>
          </p:cNvPr>
          <p:cNvSpPr/>
          <p:nvPr/>
        </p:nvSpPr>
        <p:spPr>
          <a:xfrm>
            <a:off x="4208028" y="5585999"/>
            <a:ext cx="2188021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どうすればクリアされるか</a:t>
            </a:r>
            <a:endParaRPr lang="ja-JP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119" name="課題意識_1">
            <a:extLst>
              <a:ext uri="{FF2B5EF4-FFF2-40B4-BE49-F238E27FC236}">
                <a16:creationId xmlns:a16="http://schemas.microsoft.com/office/drawing/2014/main" id="{8E2CF7A0-49C9-A605-2284-CF11D9F7B693}"/>
              </a:ext>
            </a:extLst>
          </p:cNvPr>
          <p:cNvSpPr/>
          <p:nvPr/>
        </p:nvSpPr>
        <p:spPr>
          <a:xfrm>
            <a:off x="6452906" y="5585999"/>
            <a:ext cx="2470786" cy="915668"/>
          </a:xfrm>
          <a:prstGeom prst="rect">
            <a:avLst/>
          </a:prstGeom>
          <a:noFill/>
          <a:ln w="9525">
            <a:noFill/>
          </a:ln>
          <a:effectLst/>
        </p:spPr>
        <p:txBody>
          <a:bodyPr wrap="square" lIns="144000" tIns="54000" rIns="72000" bIns="36000" rtlCol="0" anchor="t"/>
          <a:lstStyle/>
          <a:p>
            <a:pPr marL="92075" indent="-920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ja-JP" altLang="en-US" sz="1100" dirty="0">
                <a:solidFill>
                  <a:srgbClr val="262626"/>
                </a:solidFill>
                <a:latin typeface="Meiryo UI"/>
                <a:ea typeface="Meiryo UI"/>
              </a:rPr>
              <a:t>どうすればクリアされるか</a:t>
            </a:r>
            <a:endParaRPr lang="ja-JP" altLang="ja-JP" sz="110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23" name="ラベル">
            <a:extLst>
              <a:ext uri="{FF2B5EF4-FFF2-40B4-BE49-F238E27FC236}">
                <a16:creationId xmlns:a16="http://schemas.microsoft.com/office/drawing/2014/main" id="{04B001FE-9BA0-8A70-5CEE-90069A52639A}"/>
              </a:ext>
            </a:extLst>
          </p:cNvPr>
          <p:cNvSpPr/>
          <p:nvPr/>
        </p:nvSpPr>
        <p:spPr>
          <a:xfrm>
            <a:off x="360000" y="270000"/>
            <a:ext cx="1655999" cy="342000"/>
          </a:xfrm>
          <a:prstGeom prst="rect">
            <a:avLst/>
          </a:prstGeom>
          <a:solidFill>
            <a:srgbClr val="E02020"/>
          </a:solidFill>
          <a:ln>
            <a:noFill/>
          </a:ln>
          <a:effectLst/>
        </p:spPr>
        <p:txBody>
          <a:bodyPr wrap="square" lIns="18000" tIns="7200" rIns="18000" bIns="7200" rtlCol="0" anchor="ctr"/>
          <a:lstStyle/>
          <a:p>
            <a:pPr algn="ctr"/>
            <a:r>
              <a:rPr lang="ja-JP" sz="1400" b="1">
                <a:solidFill>
                  <a:srgbClr val="FFFFFF"/>
                </a:solidFill>
                <a:latin typeface="Meiryo UI"/>
                <a:ea typeface="Meiryo UI"/>
              </a:rPr>
              <a:t>変更後（To-Be）</a:t>
            </a:r>
          </a:p>
        </p:txBody>
      </p:sp>
      <p:sp>
        <p:nvSpPr>
          <p:cNvPr id="30" name="凡例_赤">
            <a:extLst>
              <a:ext uri="{FF2B5EF4-FFF2-40B4-BE49-F238E27FC236}">
                <a16:creationId xmlns:a16="http://schemas.microsoft.com/office/drawing/2014/main" id="{215E041E-CFC0-13C0-A888-8458AAA50C1D}"/>
              </a:ext>
            </a:extLst>
          </p:cNvPr>
          <p:cNvSpPr txBox="1"/>
          <p:nvPr/>
        </p:nvSpPr>
        <p:spPr>
          <a:xfrm>
            <a:off x="8791541" y="913844"/>
            <a:ext cx="1655999" cy="28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50" b="1" dirty="0">
                <a:solidFill>
                  <a:srgbClr val="E02020"/>
                </a:solidFill>
                <a:latin typeface="Meiryo UI"/>
                <a:ea typeface="Meiryo UI"/>
              </a:rPr>
              <a:t>赤…</a:t>
            </a:r>
            <a:r>
              <a:rPr lang="en-US" altLang="ja-JP" sz="1050" b="1" dirty="0">
                <a:solidFill>
                  <a:srgbClr val="E02020"/>
                </a:solidFill>
                <a:latin typeface="Meiryo UI"/>
                <a:ea typeface="Meiryo UI"/>
              </a:rPr>
              <a:t>ASIS</a:t>
            </a:r>
            <a:r>
              <a:rPr lang="ja-JP" altLang="en-US" sz="1050" b="1" dirty="0">
                <a:solidFill>
                  <a:srgbClr val="E02020"/>
                </a:solidFill>
                <a:latin typeface="Meiryo UI"/>
                <a:ea typeface="Meiryo UI"/>
              </a:rPr>
              <a:t>から変わる</a:t>
            </a:r>
            <a:endParaRPr lang="ja-JP" sz="1050" b="1" dirty="0">
              <a:solidFill>
                <a:srgbClr val="E02020"/>
              </a:solidFill>
              <a:latin typeface="Meiryo UI"/>
              <a:ea typeface="Meiryo UI"/>
            </a:endParaRPr>
          </a:p>
        </p:txBody>
      </p:sp>
      <p:sp>
        <p:nvSpPr>
          <p:cNvPr id="37" name="システム_見本">
            <a:extLst>
              <a:ext uri="{FF2B5EF4-FFF2-40B4-BE49-F238E27FC236}">
                <a16:creationId xmlns:a16="http://schemas.microsoft.com/office/drawing/2014/main" id="{679C3BF0-0823-A91B-B092-E9A55A803ADB}"/>
              </a:ext>
            </a:extLst>
          </p:cNvPr>
          <p:cNvSpPr/>
          <p:nvPr/>
        </p:nvSpPr>
        <p:spPr>
          <a:xfrm>
            <a:off x="3262972" y="4033081"/>
            <a:ext cx="649136" cy="386777"/>
          </a:xfrm>
          <a:prstGeom prst="flowChartMagneticDisk">
            <a:avLst/>
          </a:prstGeom>
          <a:solidFill>
            <a:srgbClr val="FFF2CC"/>
          </a:solidFill>
          <a:ln w="12700">
            <a:solidFill>
              <a:srgbClr val="8C7A3E"/>
            </a:solidFill>
          </a:ln>
          <a:effectLst/>
        </p:spPr>
        <p:txBody>
          <a:bodyPr wrap="square" lIns="18000" tIns="108000" rIns="18000" bIns="18000" rtlCol="0" anchor="ctr"/>
          <a:lstStyle/>
          <a:p>
            <a:pPr algn="ctr"/>
            <a:r>
              <a:rPr lang="ja-JP" altLang="en-US" sz="1050" b="1" dirty="0">
                <a:solidFill>
                  <a:srgbClr val="FF0000"/>
                </a:solidFill>
                <a:latin typeface="Meiryo UI"/>
                <a:ea typeface="Meiryo UI"/>
              </a:rPr>
              <a:t>新システム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3192</TotalTime>
  <Words>962</Words>
  <Application>Microsoft Office PowerPoint</Application>
  <PresentationFormat>ワイド画面</PresentationFormat>
  <Paragraphs>263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以降記事中に使うもの（スミス手動作成）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林 圭介</dc:creator>
  <cp:lastModifiedBy>林 圭介</cp:lastModifiedBy>
  <cp:revision>233</cp:revision>
  <dcterms:created xsi:type="dcterms:W3CDTF">2021-03-30T20:21:31Z</dcterms:created>
  <dcterms:modified xsi:type="dcterms:W3CDTF">2026-10-20T11:14:55Z</dcterms:modified>
</cp:coreProperties>
</file>