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877" r:id="rId2"/>
    <p:sldId id="878" r:id="rId3"/>
    <p:sldId id="366" r:id="rId4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949C"/>
    <a:srgbClr val="ED6F6C"/>
    <a:srgbClr val="EE6F6A"/>
    <a:srgbClr val="E9DE2C"/>
    <a:srgbClr val="EEEEEE"/>
    <a:srgbClr val="0E969C"/>
    <a:srgbClr val="9CF2F6"/>
    <a:srgbClr val="FAD3D2"/>
    <a:srgbClr val="FAD9D7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814" autoAdjust="0"/>
    <p:restoredTop sz="94660"/>
  </p:normalViewPr>
  <p:slideViewPr>
    <p:cSldViewPr snapToGrid="0">
      <p:cViewPr>
        <p:scale>
          <a:sx n="70" d="100"/>
          <a:sy n="70" d="100"/>
        </p:scale>
        <p:origin x="1469" y="43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9747F4-1E5F-45BD-B54B-05DC3EC38261}" type="datetimeFigureOut">
              <a:rPr kumimoji="1" lang="ja-JP" altLang="en-US" smtClean="0"/>
              <a:t>2026/10/29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43172B-3903-493F-AB13-46BAB26D80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3213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4E0A83A-3B4F-4B1B-8028-956830F7B3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9259E38-D6F1-4882-AD4B-705116B620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9F3F490-7710-46D7-A55D-D5C09564E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16A0F-64B9-46E6-9476-56DF2B7D38F2}" type="datetimeFigureOut">
              <a:rPr kumimoji="1" lang="ja-JP" altLang="en-US" smtClean="0"/>
              <a:t>2026/10/29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3B4304D-10EE-413D-9555-EF3AF7A20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B981408-A28A-44E5-A9A6-03EDB99D1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0711-3113-4FF3-A6C1-85763BBDCA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8898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2CC1EDC-9B88-4526-A78A-76F4A14DE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17A13F2-3105-40BC-BF22-6638E1AEF3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685800" indent="-228600">
              <a:buFont typeface="游ゴシック" panose="020B0400000000000000" pitchFamily="50" charset="-128"/>
              <a:buChar char="‒"/>
              <a:defRPr/>
            </a:lvl2pPr>
          </a:lstStyle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2CBAD5F-68AB-4726-A301-FB4136F4B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16A0F-64B9-46E6-9476-56DF2B7D38F2}" type="datetimeFigureOut">
              <a:rPr kumimoji="1" lang="ja-JP" altLang="en-US" smtClean="0"/>
              <a:t>2026/10/29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61EE0DD-673F-4E0D-B6F9-A8863278A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5A52557-DEBA-446A-857A-29895ACCB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0711-3113-4FF3-A6C1-85763BBDCA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164951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D6E48A16-1D23-48D4-9458-25B6777C1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E29ECEC-15FD-42AC-9380-5C35B356D4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2158ED0-8C94-4856-AF5F-E0B72B86F1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F16A0F-64B9-46E6-9476-56DF2B7D38F2}" type="datetimeFigureOut">
              <a:rPr kumimoji="1" lang="ja-JP" altLang="en-US" smtClean="0"/>
              <a:t>2026/10/29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7A2930D-08CE-40C9-9B21-A889E0A93A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5558BD4-3944-44C4-9AD4-0202FA1455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230711-3113-4FF3-A6C1-85763BBDCA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5047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D73EE1-1EF1-AAA1-8946-2E3E68478D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グ">
            <a:extLst>
              <a:ext uri="{FF2B5EF4-FFF2-40B4-BE49-F238E27FC236}">
                <a16:creationId xmlns:a16="http://schemas.microsoft.com/office/drawing/2014/main" id="{7051AF29-8AD4-0E9A-5266-6A0130EBB2AC}"/>
              </a:ext>
            </a:extLst>
          </p:cNvPr>
          <p:cNvSpPr/>
          <p:nvPr/>
        </p:nvSpPr>
        <p:spPr>
          <a:xfrm>
            <a:off x="360000" y="324000"/>
            <a:ext cx="1368000" cy="324000"/>
          </a:xfrm>
          <a:prstGeom prst="rect">
            <a:avLst/>
          </a:prstGeom>
          <a:solidFill>
            <a:srgbClr val="262626"/>
          </a:solidFill>
          <a:ln>
            <a:noFill/>
          </a:ln>
          <a:effectLst/>
        </p:spPr>
        <p:txBody>
          <a:bodyPr wrap="square" lIns="72000" tIns="36000" rIns="72000" bIns="36000" rtlCol="0" anchor="ctr"/>
          <a:lstStyle/>
          <a:p>
            <a:pPr algn="ctr"/>
            <a:r>
              <a:rPr lang="ja-JP" sz="1100" b="1">
                <a:solidFill>
                  <a:srgbClr val="FFEE00"/>
                </a:solidFill>
                <a:latin typeface="Meiryo UI"/>
                <a:ea typeface="Meiryo UI"/>
              </a:rPr>
              <a:t>スケジュールテンプレ</a:t>
            </a:r>
          </a:p>
        </p:txBody>
      </p:sp>
      <p:sp>
        <p:nvSpPr>
          <p:cNvPr id="3" name="タイトル">
            <a:extLst>
              <a:ext uri="{FF2B5EF4-FFF2-40B4-BE49-F238E27FC236}">
                <a16:creationId xmlns:a16="http://schemas.microsoft.com/office/drawing/2014/main" id="{0E1031D7-5B0A-752C-6FB7-94CF52D3CABE}"/>
              </a:ext>
            </a:extLst>
          </p:cNvPr>
          <p:cNvSpPr txBox="1"/>
          <p:nvPr/>
        </p:nvSpPr>
        <p:spPr>
          <a:xfrm>
            <a:off x="1835999" y="306000"/>
            <a:ext cx="9360000" cy="360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2000" b="1" dirty="0">
                <a:solidFill>
                  <a:srgbClr val="262626"/>
                </a:solidFill>
                <a:latin typeface="Meiryo UI"/>
                <a:ea typeface="Meiryo UI"/>
              </a:rPr>
              <a:t>社内説明会の準備スケジュール</a:t>
            </a:r>
            <a:r>
              <a:rPr lang="ja-JP" altLang="en-US" sz="2000" b="1" dirty="0">
                <a:solidFill>
                  <a:srgbClr val="262626"/>
                </a:solidFill>
                <a:latin typeface="Meiryo UI"/>
                <a:ea typeface="Meiryo UI"/>
              </a:rPr>
              <a:t>（週単位ガントチャート：帯で表現）</a:t>
            </a:r>
            <a:endParaRPr lang="ja-JP" sz="2000" b="1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sp>
        <p:nvSpPr>
          <p:cNvPr id="4" name="説明">
            <a:extLst>
              <a:ext uri="{FF2B5EF4-FFF2-40B4-BE49-F238E27FC236}">
                <a16:creationId xmlns:a16="http://schemas.microsoft.com/office/drawing/2014/main" id="{8F15B69E-0E2B-59C4-EDDB-0ACC39D60138}"/>
              </a:ext>
            </a:extLst>
          </p:cNvPr>
          <p:cNvSpPr txBox="1"/>
          <p:nvPr/>
        </p:nvSpPr>
        <p:spPr>
          <a:xfrm>
            <a:off x="1835999" y="666000"/>
            <a:ext cx="10080000" cy="251999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1100" b="0" dirty="0">
                <a:solidFill>
                  <a:srgbClr val="6B6B6B"/>
                </a:solidFill>
                <a:latin typeface="Meiryo UI"/>
                <a:ea typeface="Meiryo UI"/>
              </a:rPr>
              <a:t>1〜2か月の短いプロジェクトは週の目盛りで。</a:t>
            </a:r>
          </a:p>
        </p:txBody>
      </p:sp>
      <p:cxnSp>
        <p:nvCxnSpPr>
          <p:cNvPr id="5" name="罫線">
            <a:extLst>
              <a:ext uri="{FF2B5EF4-FFF2-40B4-BE49-F238E27FC236}">
                <a16:creationId xmlns:a16="http://schemas.microsoft.com/office/drawing/2014/main" id="{B3A904BA-7793-7EF7-BB8A-211DF5B65269}"/>
              </a:ext>
            </a:extLst>
          </p:cNvPr>
          <p:cNvCxnSpPr/>
          <p:nvPr/>
        </p:nvCxnSpPr>
        <p:spPr>
          <a:xfrm>
            <a:off x="360000" y="972000"/>
            <a:ext cx="11473200" cy="0"/>
          </a:xfrm>
          <a:prstGeom prst="line">
            <a:avLst/>
          </a:prstGeom>
          <a:ln w="9525">
            <a:solidFill>
              <a:srgbClr val="BFBFBF"/>
            </a:solidFill>
          </a:ln>
        </p:spPr>
      </p:cxnSp>
      <p:sp>
        <p:nvSpPr>
          <p:cNvPr id="6" name="注記">
            <a:extLst>
              <a:ext uri="{FF2B5EF4-FFF2-40B4-BE49-F238E27FC236}">
                <a16:creationId xmlns:a16="http://schemas.microsoft.com/office/drawing/2014/main" id="{42EBFEF0-F929-0981-5F41-6EA6C2039FCB}"/>
              </a:ext>
            </a:extLst>
          </p:cNvPr>
          <p:cNvSpPr txBox="1"/>
          <p:nvPr/>
        </p:nvSpPr>
        <p:spPr>
          <a:xfrm>
            <a:off x="360000" y="6498000"/>
            <a:ext cx="8640000" cy="216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lang="ja-JP" sz="900" b="0">
                <a:solidFill>
                  <a:srgbClr val="6B6B6B"/>
                </a:solidFill>
                <a:latin typeface="Meiryo UI"/>
                <a:ea typeface="Meiryo UI"/>
              </a:rPr>
              <a:t>ジシューー（pptgakko.com）のスケジュールテンプレ。中身は架空の例です。コピーして自分の資料に貼って使ってOK</a:t>
            </a:r>
          </a:p>
        </p:txBody>
      </p:sp>
      <p:sp>
        <p:nvSpPr>
          <p:cNvPr id="7" name="見出し 大項目">
            <a:extLst>
              <a:ext uri="{FF2B5EF4-FFF2-40B4-BE49-F238E27FC236}">
                <a16:creationId xmlns:a16="http://schemas.microsoft.com/office/drawing/2014/main" id="{3E18A120-4815-ED60-32C3-E0FC808C98CD}"/>
              </a:ext>
            </a:extLst>
          </p:cNvPr>
          <p:cNvSpPr txBox="1"/>
          <p:nvPr/>
        </p:nvSpPr>
        <p:spPr>
          <a:xfrm>
            <a:off x="557464" y="1847537"/>
            <a:ext cx="968667" cy="197497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1000" b="1">
                <a:solidFill>
                  <a:srgbClr val="6B6B6B"/>
                </a:solidFill>
                <a:latin typeface="Meiryo UI"/>
                <a:ea typeface="Meiryo UI"/>
              </a:rPr>
              <a:t>大項目</a:t>
            </a:r>
          </a:p>
        </p:txBody>
      </p:sp>
      <p:sp>
        <p:nvSpPr>
          <p:cNvPr id="8" name="見出し タスク">
            <a:extLst>
              <a:ext uri="{FF2B5EF4-FFF2-40B4-BE49-F238E27FC236}">
                <a16:creationId xmlns:a16="http://schemas.microsoft.com/office/drawing/2014/main" id="{3C1AAA9C-8CD1-23D4-A37C-3EC7D032F742}"/>
              </a:ext>
            </a:extLst>
          </p:cNvPr>
          <p:cNvSpPr txBox="1"/>
          <p:nvPr/>
        </p:nvSpPr>
        <p:spPr>
          <a:xfrm>
            <a:off x="1526132" y="1847537"/>
            <a:ext cx="1695169" cy="197497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1000" b="1">
                <a:solidFill>
                  <a:srgbClr val="6B6B6B"/>
                </a:solidFill>
                <a:latin typeface="Meiryo UI"/>
                <a:ea typeface="Meiryo UI"/>
              </a:rPr>
              <a:t>タスク</a:t>
            </a:r>
          </a:p>
        </p:txBody>
      </p:sp>
      <p:sp>
        <p:nvSpPr>
          <p:cNvPr id="9" name="見出し 担当">
            <a:extLst>
              <a:ext uri="{FF2B5EF4-FFF2-40B4-BE49-F238E27FC236}">
                <a16:creationId xmlns:a16="http://schemas.microsoft.com/office/drawing/2014/main" id="{02EED521-8F10-85FF-5B43-5682B371E1D3}"/>
              </a:ext>
            </a:extLst>
          </p:cNvPr>
          <p:cNvSpPr txBox="1"/>
          <p:nvPr/>
        </p:nvSpPr>
        <p:spPr>
          <a:xfrm>
            <a:off x="3221301" y="1847537"/>
            <a:ext cx="968667" cy="197497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1000" b="1">
                <a:solidFill>
                  <a:srgbClr val="6B6B6B"/>
                </a:solidFill>
                <a:latin typeface="Meiryo UI"/>
                <a:ea typeface="Meiryo UI"/>
              </a:rPr>
              <a:t>担当</a:t>
            </a:r>
          </a:p>
        </p:txBody>
      </p:sp>
      <p:sp>
        <p:nvSpPr>
          <p:cNvPr id="10" name="目盛り 7/6週">
            <a:extLst>
              <a:ext uri="{FF2B5EF4-FFF2-40B4-BE49-F238E27FC236}">
                <a16:creationId xmlns:a16="http://schemas.microsoft.com/office/drawing/2014/main" id="{7423954C-664A-C067-E120-D9B01D5677EE}"/>
              </a:ext>
            </a:extLst>
          </p:cNvPr>
          <p:cNvSpPr txBox="1"/>
          <p:nvPr/>
        </p:nvSpPr>
        <p:spPr>
          <a:xfrm>
            <a:off x="4224565" y="1847537"/>
            <a:ext cx="916774" cy="197497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lang="ja-JP" sz="1100" b="1">
                <a:solidFill>
                  <a:srgbClr val="262626"/>
                </a:solidFill>
                <a:latin typeface="Meiryo UI"/>
                <a:ea typeface="Meiryo UI"/>
              </a:rPr>
              <a:t>7/6週</a:t>
            </a:r>
          </a:p>
        </p:txBody>
      </p:sp>
      <p:sp>
        <p:nvSpPr>
          <p:cNvPr id="11" name="目盛り 7/13週">
            <a:extLst>
              <a:ext uri="{FF2B5EF4-FFF2-40B4-BE49-F238E27FC236}">
                <a16:creationId xmlns:a16="http://schemas.microsoft.com/office/drawing/2014/main" id="{E08B726F-2053-EFAB-09B8-9B36AC042D9B}"/>
              </a:ext>
            </a:extLst>
          </p:cNvPr>
          <p:cNvSpPr txBox="1"/>
          <p:nvPr/>
        </p:nvSpPr>
        <p:spPr>
          <a:xfrm>
            <a:off x="5141340" y="1847537"/>
            <a:ext cx="916774" cy="197497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lang="ja-JP" sz="1100" b="1">
                <a:solidFill>
                  <a:srgbClr val="262626"/>
                </a:solidFill>
                <a:latin typeface="Meiryo UI"/>
                <a:ea typeface="Meiryo UI"/>
              </a:rPr>
              <a:t>7/13週</a:t>
            </a:r>
          </a:p>
        </p:txBody>
      </p:sp>
      <p:sp>
        <p:nvSpPr>
          <p:cNvPr id="12" name="目盛り 7/20週">
            <a:extLst>
              <a:ext uri="{FF2B5EF4-FFF2-40B4-BE49-F238E27FC236}">
                <a16:creationId xmlns:a16="http://schemas.microsoft.com/office/drawing/2014/main" id="{E036A0DD-3692-F640-1D7D-D5994F4B93E2}"/>
              </a:ext>
            </a:extLst>
          </p:cNvPr>
          <p:cNvSpPr txBox="1"/>
          <p:nvPr/>
        </p:nvSpPr>
        <p:spPr>
          <a:xfrm>
            <a:off x="6058115" y="1847537"/>
            <a:ext cx="916774" cy="197497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lang="ja-JP" sz="1100" b="1">
                <a:solidFill>
                  <a:srgbClr val="262626"/>
                </a:solidFill>
                <a:latin typeface="Meiryo UI"/>
                <a:ea typeface="Meiryo UI"/>
              </a:rPr>
              <a:t>7/20週</a:t>
            </a:r>
          </a:p>
        </p:txBody>
      </p:sp>
      <p:sp>
        <p:nvSpPr>
          <p:cNvPr id="13" name="目盛り 7/27週">
            <a:extLst>
              <a:ext uri="{FF2B5EF4-FFF2-40B4-BE49-F238E27FC236}">
                <a16:creationId xmlns:a16="http://schemas.microsoft.com/office/drawing/2014/main" id="{8F5A8A9E-2267-5BD4-406B-13DEC6838E5F}"/>
              </a:ext>
            </a:extLst>
          </p:cNvPr>
          <p:cNvSpPr txBox="1"/>
          <p:nvPr/>
        </p:nvSpPr>
        <p:spPr>
          <a:xfrm>
            <a:off x="6974890" y="1847537"/>
            <a:ext cx="916774" cy="197497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lang="ja-JP" sz="1100" b="1">
                <a:solidFill>
                  <a:srgbClr val="262626"/>
                </a:solidFill>
                <a:latin typeface="Meiryo UI"/>
                <a:ea typeface="Meiryo UI"/>
              </a:rPr>
              <a:t>7/27週</a:t>
            </a:r>
          </a:p>
        </p:txBody>
      </p:sp>
      <p:sp>
        <p:nvSpPr>
          <p:cNvPr id="14" name="目盛り 8/3週">
            <a:extLst>
              <a:ext uri="{FF2B5EF4-FFF2-40B4-BE49-F238E27FC236}">
                <a16:creationId xmlns:a16="http://schemas.microsoft.com/office/drawing/2014/main" id="{759EA268-1DA6-3DEB-3194-F1262BDD1A51}"/>
              </a:ext>
            </a:extLst>
          </p:cNvPr>
          <p:cNvSpPr txBox="1"/>
          <p:nvPr/>
        </p:nvSpPr>
        <p:spPr>
          <a:xfrm>
            <a:off x="7891665" y="1847537"/>
            <a:ext cx="916774" cy="197497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lang="ja-JP" sz="1100" b="1">
                <a:solidFill>
                  <a:srgbClr val="262626"/>
                </a:solidFill>
                <a:latin typeface="Meiryo UI"/>
                <a:ea typeface="Meiryo UI"/>
              </a:rPr>
              <a:t>8/3週</a:t>
            </a:r>
          </a:p>
        </p:txBody>
      </p:sp>
      <p:sp>
        <p:nvSpPr>
          <p:cNvPr id="15" name="目盛り 8/10週">
            <a:extLst>
              <a:ext uri="{FF2B5EF4-FFF2-40B4-BE49-F238E27FC236}">
                <a16:creationId xmlns:a16="http://schemas.microsoft.com/office/drawing/2014/main" id="{49103797-7439-6706-2743-60930B53715A}"/>
              </a:ext>
            </a:extLst>
          </p:cNvPr>
          <p:cNvSpPr txBox="1"/>
          <p:nvPr/>
        </p:nvSpPr>
        <p:spPr>
          <a:xfrm>
            <a:off x="8808441" y="1847537"/>
            <a:ext cx="916774" cy="197497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lang="ja-JP" sz="1100" b="1">
                <a:solidFill>
                  <a:srgbClr val="262626"/>
                </a:solidFill>
                <a:latin typeface="Meiryo UI"/>
                <a:ea typeface="Meiryo UI"/>
              </a:rPr>
              <a:t>8/10週</a:t>
            </a:r>
          </a:p>
        </p:txBody>
      </p:sp>
      <p:sp>
        <p:nvSpPr>
          <p:cNvPr id="16" name="目盛り 8/17週">
            <a:extLst>
              <a:ext uri="{FF2B5EF4-FFF2-40B4-BE49-F238E27FC236}">
                <a16:creationId xmlns:a16="http://schemas.microsoft.com/office/drawing/2014/main" id="{987B8A25-2C72-8659-02EE-7D9828B93A09}"/>
              </a:ext>
            </a:extLst>
          </p:cNvPr>
          <p:cNvSpPr txBox="1"/>
          <p:nvPr/>
        </p:nvSpPr>
        <p:spPr>
          <a:xfrm>
            <a:off x="9725216" y="1847537"/>
            <a:ext cx="916774" cy="197497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lang="ja-JP" sz="1100" b="1">
                <a:solidFill>
                  <a:srgbClr val="262626"/>
                </a:solidFill>
                <a:latin typeface="Meiryo UI"/>
                <a:ea typeface="Meiryo UI"/>
              </a:rPr>
              <a:t>8/17週</a:t>
            </a:r>
          </a:p>
        </p:txBody>
      </p:sp>
      <p:sp>
        <p:nvSpPr>
          <p:cNvPr id="17" name="目盛り 8/24週">
            <a:extLst>
              <a:ext uri="{FF2B5EF4-FFF2-40B4-BE49-F238E27FC236}">
                <a16:creationId xmlns:a16="http://schemas.microsoft.com/office/drawing/2014/main" id="{49504C32-995C-C69C-DD5B-2ADE008F4D01}"/>
              </a:ext>
            </a:extLst>
          </p:cNvPr>
          <p:cNvSpPr txBox="1"/>
          <p:nvPr/>
        </p:nvSpPr>
        <p:spPr>
          <a:xfrm>
            <a:off x="10641992" y="1847537"/>
            <a:ext cx="916774" cy="197497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lang="ja-JP" sz="1100" b="1">
                <a:solidFill>
                  <a:srgbClr val="262626"/>
                </a:solidFill>
                <a:latin typeface="Meiryo UI"/>
                <a:ea typeface="Meiryo UI"/>
              </a:rPr>
              <a:t>8/24週</a:t>
            </a:r>
          </a:p>
        </p:txBody>
      </p:sp>
      <p:sp>
        <p:nvSpPr>
          <p:cNvPr id="18" name="休み 8/10週">
            <a:extLst>
              <a:ext uri="{FF2B5EF4-FFF2-40B4-BE49-F238E27FC236}">
                <a16:creationId xmlns:a16="http://schemas.microsoft.com/office/drawing/2014/main" id="{6653E8AD-F27E-EAA1-6DD0-F0D576A3FB81}"/>
              </a:ext>
            </a:extLst>
          </p:cNvPr>
          <p:cNvSpPr/>
          <p:nvPr/>
        </p:nvSpPr>
        <p:spPr>
          <a:xfrm>
            <a:off x="8808441" y="2094409"/>
            <a:ext cx="916774" cy="3818283"/>
          </a:xfrm>
          <a:prstGeom prst="rect">
            <a:avLst/>
          </a:prstGeom>
          <a:solidFill>
            <a:srgbClr val="E7E6E6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9" name="見出しの下の線">
            <a:extLst>
              <a:ext uri="{FF2B5EF4-FFF2-40B4-BE49-F238E27FC236}">
                <a16:creationId xmlns:a16="http://schemas.microsoft.com/office/drawing/2014/main" id="{F3521DD0-41DB-0F4B-57C5-5226715FD7BF}"/>
              </a:ext>
            </a:extLst>
          </p:cNvPr>
          <p:cNvCxnSpPr/>
          <p:nvPr/>
        </p:nvCxnSpPr>
        <p:spPr>
          <a:xfrm>
            <a:off x="557464" y="2094409"/>
            <a:ext cx="11001302" cy="0"/>
          </a:xfrm>
          <a:prstGeom prst="line">
            <a:avLst/>
          </a:prstGeom>
          <a:ln w="15875">
            <a:solidFill>
              <a:srgbClr val="262626"/>
            </a:solidFill>
          </a:ln>
        </p:spPr>
      </p:cxnSp>
      <p:cxnSp>
        <p:nvCxnSpPr>
          <p:cNvPr id="20" name="目盛りの線1">
            <a:extLst>
              <a:ext uri="{FF2B5EF4-FFF2-40B4-BE49-F238E27FC236}">
                <a16:creationId xmlns:a16="http://schemas.microsoft.com/office/drawing/2014/main" id="{D4484F7A-0D8C-0B9C-513F-3A4F3454942D}"/>
              </a:ext>
            </a:extLst>
          </p:cNvPr>
          <p:cNvCxnSpPr/>
          <p:nvPr/>
        </p:nvCxnSpPr>
        <p:spPr>
          <a:xfrm>
            <a:off x="5141340" y="2094409"/>
            <a:ext cx="0" cy="3818284"/>
          </a:xfrm>
          <a:prstGeom prst="line">
            <a:avLst/>
          </a:prstGeom>
          <a:ln w="6350">
            <a:solidFill>
              <a:srgbClr val="BFBFBF"/>
            </a:solidFill>
          </a:ln>
        </p:spPr>
      </p:cxnSp>
      <p:cxnSp>
        <p:nvCxnSpPr>
          <p:cNvPr id="21" name="目盛りの線2">
            <a:extLst>
              <a:ext uri="{FF2B5EF4-FFF2-40B4-BE49-F238E27FC236}">
                <a16:creationId xmlns:a16="http://schemas.microsoft.com/office/drawing/2014/main" id="{705FC8AC-4FCC-DC57-7448-B40F60877E5E}"/>
              </a:ext>
            </a:extLst>
          </p:cNvPr>
          <p:cNvCxnSpPr/>
          <p:nvPr/>
        </p:nvCxnSpPr>
        <p:spPr>
          <a:xfrm>
            <a:off x="6058115" y="2094409"/>
            <a:ext cx="0" cy="3818284"/>
          </a:xfrm>
          <a:prstGeom prst="line">
            <a:avLst/>
          </a:prstGeom>
          <a:ln w="6350">
            <a:solidFill>
              <a:srgbClr val="BFBFBF"/>
            </a:solidFill>
          </a:ln>
        </p:spPr>
      </p:cxnSp>
      <p:cxnSp>
        <p:nvCxnSpPr>
          <p:cNvPr id="22" name="目盛りの線3">
            <a:extLst>
              <a:ext uri="{FF2B5EF4-FFF2-40B4-BE49-F238E27FC236}">
                <a16:creationId xmlns:a16="http://schemas.microsoft.com/office/drawing/2014/main" id="{12088CA2-CCDF-B027-8B85-4CE792E16DD0}"/>
              </a:ext>
            </a:extLst>
          </p:cNvPr>
          <p:cNvCxnSpPr/>
          <p:nvPr/>
        </p:nvCxnSpPr>
        <p:spPr>
          <a:xfrm>
            <a:off x="6974890" y="2094409"/>
            <a:ext cx="0" cy="3818284"/>
          </a:xfrm>
          <a:prstGeom prst="line">
            <a:avLst/>
          </a:prstGeom>
          <a:ln w="6350">
            <a:solidFill>
              <a:srgbClr val="BFBFBF"/>
            </a:solidFill>
          </a:ln>
        </p:spPr>
      </p:cxnSp>
      <p:cxnSp>
        <p:nvCxnSpPr>
          <p:cNvPr id="23" name="目盛りの線4">
            <a:extLst>
              <a:ext uri="{FF2B5EF4-FFF2-40B4-BE49-F238E27FC236}">
                <a16:creationId xmlns:a16="http://schemas.microsoft.com/office/drawing/2014/main" id="{1075E037-0F23-3DB7-710C-62F48FE96CE1}"/>
              </a:ext>
            </a:extLst>
          </p:cNvPr>
          <p:cNvCxnSpPr/>
          <p:nvPr/>
        </p:nvCxnSpPr>
        <p:spPr>
          <a:xfrm>
            <a:off x="7891665" y="2094409"/>
            <a:ext cx="0" cy="3818284"/>
          </a:xfrm>
          <a:prstGeom prst="line">
            <a:avLst/>
          </a:prstGeom>
          <a:ln w="6350">
            <a:solidFill>
              <a:srgbClr val="BFBFBF"/>
            </a:solidFill>
          </a:ln>
        </p:spPr>
      </p:cxnSp>
      <p:cxnSp>
        <p:nvCxnSpPr>
          <p:cNvPr id="24" name="目盛りの線5">
            <a:extLst>
              <a:ext uri="{FF2B5EF4-FFF2-40B4-BE49-F238E27FC236}">
                <a16:creationId xmlns:a16="http://schemas.microsoft.com/office/drawing/2014/main" id="{F2667487-ACD2-0277-47C3-552CBAE36D65}"/>
              </a:ext>
            </a:extLst>
          </p:cNvPr>
          <p:cNvCxnSpPr/>
          <p:nvPr/>
        </p:nvCxnSpPr>
        <p:spPr>
          <a:xfrm>
            <a:off x="8808441" y="2094409"/>
            <a:ext cx="0" cy="3818284"/>
          </a:xfrm>
          <a:prstGeom prst="line">
            <a:avLst/>
          </a:prstGeom>
          <a:ln w="6350">
            <a:solidFill>
              <a:srgbClr val="BFBFBF"/>
            </a:solidFill>
          </a:ln>
        </p:spPr>
      </p:cxnSp>
      <p:cxnSp>
        <p:nvCxnSpPr>
          <p:cNvPr id="25" name="目盛りの線6">
            <a:extLst>
              <a:ext uri="{FF2B5EF4-FFF2-40B4-BE49-F238E27FC236}">
                <a16:creationId xmlns:a16="http://schemas.microsoft.com/office/drawing/2014/main" id="{9AB3572F-3AAC-2D17-9A50-47FCE21913EF}"/>
              </a:ext>
            </a:extLst>
          </p:cNvPr>
          <p:cNvCxnSpPr/>
          <p:nvPr/>
        </p:nvCxnSpPr>
        <p:spPr>
          <a:xfrm>
            <a:off x="9725216" y="2094409"/>
            <a:ext cx="0" cy="3818284"/>
          </a:xfrm>
          <a:prstGeom prst="line">
            <a:avLst/>
          </a:prstGeom>
          <a:ln w="6350">
            <a:solidFill>
              <a:srgbClr val="BFBFBF"/>
            </a:solidFill>
          </a:ln>
        </p:spPr>
      </p:cxnSp>
      <p:cxnSp>
        <p:nvCxnSpPr>
          <p:cNvPr id="26" name="目盛りの線7">
            <a:extLst>
              <a:ext uri="{FF2B5EF4-FFF2-40B4-BE49-F238E27FC236}">
                <a16:creationId xmlns:a16="http://schemas.microsoft.com/office/drawing/2014/main" id="{1EB063BA-2C87-062B-8A4E-A7C360ABA3E9}"/>
              </a:ext>
            </a:extLst>
          </p:cNvPr>
          <p:cNvCxnSpPr/>
          <p:nvPr/>
        </p:nvCxnSpPr>
        <p:spPr>
          <a:xfrm>
            <a:off x="10641992" y="2094409"/>
            <a:ext cx="0" cy="3818284"/>
          </a:xfrm>
          <a:prstGeom prst="line">
            <a:avLst/>
          </a:prstGeom>
          <a:ln w="6350">
            <a:solidFill>
              <a:srgbClr val="BFBFBF"/>
            </a:solidFill>
          </a:ln>
        </p:spPr>
      </p:cxnSp>
      <p:sp>
        <p:nvSpPr>
          <p:cNvPr id="27" name="大項目 準備">
            <a:extLst>
              <a:ext uri="{FF2B5EF4-FFF2-40B4-BE49-F238E27FC236}">
                <a16:creationId xmlns:a16="http://schemas.microsoft.com/office/drawing/2014/main" id="{23F11444-ED6D-59F0-01E6-5BCD4247C73C}"/>
              </a:ext>
            </a:extLst>
          </p:cNvPr>
          <p:cNvSpPr txBox="1"/>
          <p:nvPr/>
        </p:nvSpPr>
        <p:spPr>
          <a:xfrm>
            <a:off x="557464" y="2110867"/>
            <a:ext cx="968667" cy="4443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1100" b="1">
                <a:solidFill>
                  <a:srgbClr val="262626"/>
                </a:solidFill>
                <a:latin typeface="Meiryo UI"/>
                <a:ea typeface="Meiryo UI"/>
              </a:rPr>
              <a:t>準備</a:t>
            </a:r>
          </a:p>
        </p:txBody>
      </p:sp>
      <p:sp>
        <p:nvSpPr>
          <p:cNvPr id="28" name="タスク 会場と日程を決める">
            <a:extLst>
              <a:ext uri="{FF2B5EF4-FFF2-40B4-BE49-F238E27FC236}">
                <a16:creationId xmlns:a16="http://schemas.microsoft.com/office/drawing/2014/main" id="{DCECAC31-E699-8774-D7E8-DD1BC08E4112}"/>
              </a:ext>
            </a:extLst>
          </p:cNvPr>
          <p:cNvSpPr txBox="1"/>
          <p:nvPr/>
        </p:nvSpPr>
        <p:spPr>
          <a:xfrm>
            <a:off x="1526132" y="2110867"/>
            <a:ext cx="1695169" cy="4443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1100" b="0">
                <a:solidFill>
                  <a:srgbClr val="262626"/>
                </a:solidFill>
                <a:latin typeface="Meiryo UI"/>
                <a:ea typeface="Meiryo UI"/>
              </a:rPr>
              <a:t>会場と日程を決める</a:t>
            </a:r>
          </a:p>
        </p:txBody>
      </p:sp>
      <p:sp>
        <p:nvSpPr>
          <p:cNvPr id="29" name="担当 会場と日程を決める">
            <a:extLst>
              <a:ext uri="{FF2B5EF4-FFF2-40B4-BE49-F238E27FC236}">
                <a16:creationId xmlns:a16="http://schemas.microsoft.com/office/drawing/2014/main" id="{CE04F9EF-EE61-78F0-42C8-F8ADD16723A5}"/>
              </a:ext>
            </a:extLst>
          </p:cNvPr>
          <p:cNvSpPr txBox="1"/>
          <p:nvPr/>
        </p:nvSpPr>
        <p:spPr>
          <a:xfrm>
            <a:off x="3221301" y="2110867"/>
            <a:ext cx="968667" cy="4443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1000" b="0">
                <a:solidFill>
                  <a:srgbClr val="6B6B6B"/>
                </a:solidFill>
                <a:latin typeface="Meiryo UI"/>
                <a:ea typeface="Meiryo UI"/>
              </a:rPr>
              <a:t>Aさん</a:t>
            </a:r>
          </a:p>
        </p:txBody>
      </p:sp>
      <p:sp>
        <p:nvSpPr>
          <p:cNvPr id="30" name="帯 会場と日程を決める">
            <a:extLst>
              <a:ext uri="{FF2B5EF4-FFF2-40B4-BE49-F238E27FC236}">
                <a16:creationId xmlns:a16="http://schemas.microsoft.com/office/drawing/2014/main" id="{18450E20-D1A7-8062-98D6-EE2A5BBB2190}"/>
              </a:ext>
            </a:extLst>
          </p:cNvPr>
          <p:cNvSpPr/>
          <p:nvPr/>
        </p:nvSpPr>
        <p:spPr>
          <a:xfrm>
            <a:off x="4241863" y="2260636"/>
            <a:ext cx="882179" cy="144831"/>
          </a:xfrm>
          <a:prstGeom prst="rect">
            <a:avLst/>
          </a:prstGeom>
          <a:solidFill>
            <a:srgbClr val="A6A6A6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タスク 資料の構成を決める">
            <a:extLst>
              <a:ext uri="{FF2B5EF4-FFF2-40B4-BE49-F238E27FC236}">
                <a16:creationId xmlns:a16="http://schemas.microsoft.com/office/drawing/2014/main" id="{8649336A-F896-F388-B462-A2FFD95A61F2}"/>
              </a:ext>
            </a:extLst>
          </p:cNvPr>
          <p:cNvSpPr txBox="1"/>
          <p:nvPr/>
        </p:nvSpPr>
        <p:spPr>
          <a:xfrm>
            <a:off x="1526132" y="2588152"/>
            <a:ext cx="1695169" cy="4443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1100" b="0">
                <a:solidFill>
                  <a:srgbClr val="262626"/>
                </a:solidFill>
                <a:latin typeface="Meiryo UI"/>
                <a:ea typeface="Meiryo UI"/>
              </a:rPr>
              <a:t>資料の構成を決める</a:t>
            </a:r>
          </a:p>
        </p:txBody>
      </p:sp>
      <p:sp>
        <p:nvSpPr>
          <p:cNvPr id="32" name="担当 資料の構成を決める">
            <a:extLst>
              <a:ext uri="{FF2B5EF4-FFF2-40B4-BE49-F238E27FC236}">
                <a16:creationId xmlns:a16="http://schemas.microsoft.com/office/drawing/2014/main" id="{4B300C62-D703-0064-CEBA-00CA27FEA018}"/>
              </a:ext>
            </a:extLst>
          </p:cNvPr>
          <p:cNvSpPr txBox="1"/>
          <p:nvPr/>
        </p:nvSpPr>
        <p:spPr>
          <a:xfrm>
            <a:off x="3221301" y="2588152"/>
            <a:ext cx="968667" cy="4443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1000" b="0">
                <a:solidFill>
                  <a:srgbClr val="6B6B6B"/>
                </a:solidFill>
                <a:latin typeface="Meiryo UI"/>
                <a:ea typeface="Meiryo UI"/>
              </a:rPr>
              <a:t>Bさん</a:t>
            </a:r>
          </a:p>
        </p:txBody>
      </p:sp>
      <p:sp>
        <p:nvSpPr>
          <p:cNvPr id="33" name="帯 資料の構成を決める">
            <a:extLst>
              <a:ext uri="{FF2B5EF4-FFF2-40B4-BE49-F238E27FC236}">
                <a16:creationId xmlns:a16="http://schemas.microsoft.com/office/drawing/2014/main" id="{40314C58-C137-3152-B1FC-6A501BF433CE}"/>
              </a:ext>
            </a:extLst>
          </p:cNvPr>
          <p:cNvSpPr/>
          <p:nvPr/>
        </p:nvSpPr>
        <p:spPr>
          <a:xfrm>
            <a:off x="4700250" y="2737922"/>
            <a:ext cx="1340567" cy="144831"/>
          </a:xfrm>
          <a:prstGeom prst="rect">
            <a:avLst/>
          </a:prstGeom>
          <a:solidFill>
            <a:srgbClr val="A6A6A6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タスク 資料をつくる">
            <a:extLst>
              <a:ext uri="{FF2B5EF4-FFF2-40B4-BE49-F238E27FC236}">
                <a16:creationId xmlns:a16="http://schemas.microsoft.com/office/drawing/2014/main" id="{C3833395-2312-EABB-850F-9541B5F2606F}"/>
              </a:ext>
            </a:extLst>
          </p:cNvPr>
          <p:cNvSpPr txBox="1"/>
          <p:nvPr/>
        </p:nvSpPr>
        <p:spPr>
          <a:xfrm>
            <a:off x="1526132" y="3065439"/>
            <a:ext cx="1695169" cy="4443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1100" b="0">
                <a:solidFill>
                  <a:srgbClr val="262626"/>
                </a:solidFill>
                <a:latin typeface="Meiryo UI"/>
                <a:ea typeface="Meiryo UI"/>
              </a:rPr>
              <a:t>資料をつくる</a:t>
            </a:r>
          </a:p>
        </p:txBody>
      </p:sp>
      <p:sp>
        <p:nvSpPr>
          <p:cNvPr id="35" name="担当 資料をつくる">
            <a:extLst>
              <a:ext uri="{FF2B5EF4-FFF2-40B4-BE49-F238E27FC236}">
                <a16:creationId xmlns:a16="http://schemas.microsoft.com/office/drawing/2014/main" id="{84B29CE9-1376-8DB3-8F65-8CC99437F15F}"/>
              </a:ext>
            </a:extLst>
          </p:cNvPr>
          <p:cNvSpPr txBox="1"/>
          <p:nvPr/>
        </p:nvSpPr>
        <p:spPr>
          <a:xfrm>
            <a:off x="3221301" y="3065439"/>
            <a:ext cx="968667" cy="4443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1000" b="0">
                <a:solidFill>
                  <a:srgbClr val="6B6B6B"/>
                </a:solidFill>
                <a:latin typeface="Meiryo UI"/>
                <a:ea typeface="Meiryo UI"/>
              </a:rPr>
              <a:t>Bさん</a:t>
            </a:r>
          </a:p>
        </p:txBody>
      </p:sp>
      <p:sp>
        <p:nvSpPr>
          <p:cNvPr id="36" name="帯 資料をつくる">
            <a:extLst>
              <a:ext uri="{FF2B5EF4-FFF2-40B4-BE49-F238E27FC236}">
                <a16:creationId xmlns:a16="http://schemas.microsoft.com/office/drawing/2014/main" id="{070FAD80-6514-F663-E110-220BC5738CFF}"/>
              </a:ext>
            </a:extLst>
          </p:cNvPr>
          <p:cNvSpPr/>
          <p:nvPr/>
        </p:nvSpPr>
        <p:spPr>
          <a:xfrm>
            <a:off x="6075413" y="3215208"/>
            <a:ext cx="1481832" cy="144831"/>
          </a:xfrm>
          <a:prstGeom prst="rect">
            <a:avLst/>
          </a:prstGeom>
          <a:solidFill>
            <a:srgbClr val="A6A6A6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タスク 部長レビュー">
            <a:extLst>
              <a:ext uri="{FF2B5EF4-FFF2-40B4-BE49-F238E27FC236}">
                <a16:creationId xmlns:a16="http://schemas.microsoft.com/office/drawing/2014/main" id="{41A1AC4C-9D83-8557-6B61-74CB277348B0}"/>
              </a:ext>
            </a:extLst>
          </p:cNvPr>
          <p:cNvSpPr txBox="1"/>
          <p:nvPr/>
        </p:nvSpPr>
        <p:spPr>
          <a:xfrm>
            <a:off x="1526132" y="3542724"/>
            <a:ext cx="1695169" cy="4443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1100" b="0">
                <a:solidFill>
                  <a:srgbClr val="262626"/>
                </a:solidFill>
                <a:latin typeface="Meiryo UI"/>
                <a:ea typeface="Meiryo UI"/>
              </a:rPr>
              <a:t>部長レビュー</a:t>
            </a:r>
          </a:p>
        </p:txBody>
      </p:sp>
      <p:sp>
        <p:nvSpPr>
          <p:cNvPr id="38" name="担当 部長レビュー">
            <a:extLst>
              <a:ext uri="{FF2B5EF4-FFF2-40B4-BE49-F238E27FC236}">
                <a16:creationId xmlns:a16="http://schemas.microsoft.com/office/drawing/2014/main" id="{0E16AC8F-1EC6-F1A1-46FF-D4A51A56FD20}"/>
              </a:ext>
            </a:extLst>
          </p:cNvPr>
          <p:cNvSpPr txBox="1"/>
          <p:nvPr/>
        </p:nvSpPr>
        <p:spPr>
          <a:xfrm>
            <a:off x="3221301" y="3542724"/>
            <a:ext cx="968667" cy="4443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1000" b="0">
                <a:solidFill>
                  <a:srgbClr val="6B6B6B"/>
                </a:solidFill>
                <a:latin typeface="Meiryo UI"/>
                <a:ea typeface="Meiryo UI"/>
              </a:rPr>
              <a:t>部長</a:t>
            </a:r>
          </a:p>
        </p:txBody>
      </p:sp>
      <p:cxnSp>
        <p:nvCxnSpPr>
          <p:cNvPr id="40" name="区切り4">
            <a:extLst>
              <a:ext uri="{FF2B5EF4-FFF2-40B4-BE49-F238E27FC236}">
                <a16:creationId xmlns:a16="http://schemas.microsoft.com/office/drawing/2014/main" id="{49F06E54-6497-8FEB-A6CB-70FFACE3D13B}"/>
              </a:ext>
            </a:extLst>
          </p:cNvPr>
          <p:cNvCxnSpPr/>
          <p:nvPr/>
        </p:nvCxnSpPr>
        <p:spPr>
          <a:xfrm>
            <a:off x="557464" y="4003550"/>
            <a:ext cx="11001302" cy="0"/>
          </a:xfrm>
          <a:prstGeom prst="line">
            <a:avLst/>
          </a:prstGeom>
          <a:ln w="9525">
            <a:solidFill>
              <a:srgbClr val="BFBFBF"/>
            </a:solidFill>
          </a:ln>
        </p:spPr>
      </p:cxnSp>
      <p:sp>
        <p:nvSpPr>
          <p:cNvPr id="41" name="大項目 告知">
            <a:extLst>
              <a:ext uri="{FF2B5EF4-FFF2-40B4-BE49-F238E27FC236}">
                <a16:creationId xmlns:a16="http://schemas.microsoft.com/office/drawing/2014/main" id="{46457025-3C58-ED44-9343-37A993658BE6}"/>
              </a:ext>
            </a:extLst>
          </p:cNvPr>
          <p:cNvSpPr txBox="1"/>
          <p:nvPr/>
        </p:nvSpPr>
        <p:spPr>
          <a:xfrm>
            <a:off x="557464" y="4020009"/>
            <a:ext cx="968667" cy="4443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1100" b="1">
                <a:solidFill>
                  <a:srgbClr val="262626"/>
                </a:solidFill>
                <a:latin typeface="Meiryo UI"/>
                <a:ea typeface="Meiryo UI"/>
              </a:rPr>
              <a:t>告知</a:t>
            </a:r>
          </a:p>
        </p:txBody>
      </p:sp>
      <p:sp>
        <p:nvSpPr>
          <p:cNvPr id="42" name="タスク 案内を出す">
            <a:extLst>
              <a:ext uri="{FF2B5EF4-FFF2-40B4-BE49-F238E27FC236}">
                <a16:creationId xmlns:a16="http://schemas.microsoft.com/office/drawing/2014/main" id="{271CA14E-DE37-BF44-037D-FB8B6FE22D78}"/>
              </a:ext>
            </a:extLst>
          </p:cNvPr>
          <p:cNvSpPr txBox="1"/>
          <p:nvPr/>
        </p:nvSpPr>
        <p:spPr>
          <a:xfrm>
            <a:off x="1526132" y="4020009"/>
            <a:ext cx="1695169" cy="4443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1100" b="0">
                <a:solidFill>
                  <a:srgbClr val="262626"/>
                </a:solidFill>
                <a:latin typeface="Meiryo UI"/>
                <a:ea typeface="Meiryo UI"/>
              </a:rPr>
              <a:t>案内を出す</a:t>
            </a:r>
          </a:p>
        </p:txBody>
      </p:sp>
      <p:sp>
        <p:nvSpPr>
          <p:cNvPr id="43" name="担当 案内を出す">
            <a:extLst>
              <a:ext uri="{FF2B5EF4-FFF2-40B4-BE49-F238E27FC236}">
                <a16:creationId xmlns:a16="http://schemas.microsoft.com/office/drawing/2014/main" id="{281D73DB-F3CE-816A-3E4D-8D2BCDB7612C}"/>
              </a:ext>
            </a:extLst>
          </p:cNvPr>
          <p:cNvSpPr txBox="1"/>
          <p:nvPr/>
        </p:nvSpPr>
        <p:spPr>
          <a:xfrm>
            <a:off x="3221301" y="4020009"/>
            <a:ext cx="968667" cy="4443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1000" b="0">
                <a:solidFill>
                  <a:srgbClr val="6B6B6B"/>
                </a:solidFill>
                <a:latin typeface="Meiryo UI"/>
                <a:ea typeface="Meiryo UI"/>
              </a:rPr>
              <a:t>Cさん</a:t>
            </a:r>
          </a:p>
        </p:txBody>
      </p:sp>
      <p:sp>
        <p:nvSpPr>
          <p:cNvPr id="44" name="帯 案内を出す">
            <a:extLst>
              <a:ext uri="{FF2B5EF4-FFF2-40B4-BE49-F238E27FC236}">
                <a16:creationId xmlns:a16="http://schemas.microsoft.com/office/drawing/2014/main" id="{E6B8FBCB-36B0-8560-C9EE-E06AE74C459B}"/>
              </a:ext>
            </a:extLst>
          </p:cNvPr>
          <p:cNvSpPr/>
          <p:nvPr/>
        </p:nvSpPr>
        <p:spPr>
          <a:xfrm>
            <a:off x="6992188" y="4169777"/>
            <a:ext cx="882179" cy="144831"/>
          </a:xfrm>
          <a:prstGeom prst="rect">
            <a:avLst/>
          </a:prstGeom>
          <a:solidFill>
            <a:srgbClr val="A6A6A6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タスク 出欠をとる">
            <a:extLst>
              <a:ext uri="{FF2B5EF4-FFF2-40B4-BE49-F238E27FC236}">
                <a16:creationId xmlns:a16="http://schemas.microsoft.com/office/drawing/2014/main" id="{0C9E48BF-13CD-AFCE-6FB8-7DEEC5D7857A}"/>
              </a:ext>
            </a:extLst>
          </p:cNvPr>
          <p:cNvSpPr txBox="1"/>
          <p:nvPr/>
        </p:nvSpPr>
        <p:spPr>
          <a:xfrm>
            <a:off x="1526132" y="4497295"/>
            <a:ext cx="1695169" cy="4443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1100" b="0">
                <a:solidFill>
                  <a:srgbClr val="262626"/>
                </a:solidFill>
                <a:latin typeface="Meiryo UI"/>
                <a:ea typeface="Meiryo UI"/>
              </a:rPr>
              <a:t>出欠をとる</a:t>
            </a:r>
          </a:p>
        </p:txBody>
      </p:sp>
      <p:sp>
        <p:nvSpPr>
          <p:cNvPr id="46" name="担当 出欠をとる">
            <a:extLst>
              <a:ext uri="{FF2B5EF4-FFF2-40B4-BE49-F238E27FC236}">
                <a16:creationId xmlns:a16="http://schemas.microsoft.com/office/drawing/2014/main" id="{1D4D8797-B9BE-277C-7366-B74BE829F8F4}"/>
              </a:ext>
            </a:extLst>
          </p:cNvPr>
          <p:cNvSpPr txBox="1"/>
          <p:nvPr/>
        </p:nvSpPr>
        <p:spPr>
          <a:xfrm>
            <a:off x="3221301" y="4497295"/>
            <a:ext cx="968667" cy="4443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1000" b="0">
                <a:solidFill>
                  <a:srgbClr val="6B6B6B"/>
                </a:solidFill>
                <a:latin typeface="Meiryo UI"/>
                <a:ea typeface="Meiryo UI"/>
              </a:rPr>
              <a:t>Cさん</a:t>
            </a:r>
          </a:p>
        </p:txBody>
      </p:sp>
      <p:sp>
        <p:nvSpPr>
          <p:cNvPr id="47" name="帯 出欠をとる">
            <a:extLst>
              <a:ext uri="{FF2B5EF4-FFF2-40B4-BE49-F238E27FC236}">
                <a16:creationId xmlns:a16="http://schemas.microsoft.com/office/drawing/2014/main" id="{10164D5E-6A04-34CE-7BA0-2EFCC6104641}"/>
              </a:ext>
            </a:extLst>
          </p:cNvPr>
          <p:cNvSpPr/>
          <p:nvPr/>
        </p:nvSpPr>
        <p:spPr>
          <a:xfrm>
            <a:off x="7908963" y="4647063"/>
            <a:ext cx="1798954" cy="144831"/>
          </a:xfrm>
          <a:prstGeom prst="rect">
            <a:avLst/>
          </a:prstGeom>
          <a:solidFill>
            <a:srgbClr val="A6A6A6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cxnSp>
        <p:nvCxnSpPr>
          <p:cNvPr id="48" name="区切り6">
            <a:extLst>
              <a:ext uri="{FF2B5EF4-FFF2-40B4-BE49-F238E27FC236}">
                <a16:creationId xmlns:a16="http://schemas.microsoft.com/office/drawing/2014/main" id="{FDB4F9C5-3228-F1EA-5623-9B466838BBF6}"/>
              </a:ext>
            </a:extLst>
          </p:cNvPr>
          <p:cNvCxnSpPr/>
          <p:nvPr/>
        </p:nvCxnSpPr>
        <p:spPr>
          <a:xfrm>
            <a:off x="557464" y="4958122"/>
            <a:ext cx="11001302" cy="0"/>
          </a:xfrm>
          <a:prstGeom prst="line">
            <a:avLst/>
          </a:prstGeom>
          <a:ln w="9525">
            <a:solidFill>
              <a:srgbClr val="BFBFBF"/>
            </a:solidFill>
          </a:ln>
        </p:spPr>
      </p:cxnSp>
      <p:sp>
        <p:nvSpPr>
          <p:cNvPr id="49" name="大項目 当日">
            <a:extLst>
              <a:ext uri="{FF2B5EF4-FFF2-40B4-BE49-F238E27FC236}">
                <a16:creationId xmlns:a16="http://schemas.microsoft.com/office/drawing/2014/main" id="{54C6955F-1E0D-9978-F060-B1840500B3AC}"/>
              </a:ext>
            </a:extLst>
          </p:cNvPr>
          <p:cNvSpPr txBox="1"/>
          <p:nvPr/>
        </p:nvSpPr>
        <p:spPr>
          <a:xfrm>
            <a:off x="557464" y="4974580"/>
            <a:ext cx="968667" cy="4443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1100" b="1">
                <a:solidFill>
                  <a:srgbClr val="262626"/>
                </a:solidFill>
                <a:latin typeface="Meiryo UI"/>
                <a:ea typeface="Meiryo UI"/>
              </a:rPr>
              <a:t>当日</a:t>
            </a:r>
          </a:p>
        </p:txBody>
      </p:sp>
      <p:sp>
        <p:nvSpPr>
          <p:cNvPr id="50" name="タスク リハーサル">
            <a:extLst>
              <a:ext uri="{FF2B5EF4-FFF2-40B4-BE49-F238E27FC236}">
                <a16:creationId xmlns:a16="http://schemas.microsoft.com/office/drawing/2014/main" id="{6CA398D8-9669-548E-60D1-AEBDFFA54B1E}"/>
              </a:ext>
            </a:extLst>
          </p:cNvPr>
          <p:cNvSpPr txBox="1"/>
          <p:nvPr/>
        </p:nvSpPr>
        <p:spPr>
          <a:xfrm>
            <a:off x="1526132" y="4974580"/>
            <a:ext cx="1695169" cy="4443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1100" b="0">
                <a:solidFill>
                  <a:srgbClr val="262626"/>
                </a:solidFill>
                <a:latin typeface="Meiryo UI"/>
                <a:ea typeface="Meiryo UI"/>
              </a:rPr>
              <a:t>リハーサル</a:t>
            </a:r>
          </a:p>
        </p:txBody>
      </p:sp>
      <p:sp>
        <p:nvSpPr>
          <p:cNvPr id="51" name="担当 リハーサル">
            <a:extLst>
              <a:ext uri="{FF2B5EF4-FFF2-40B4-BE49-F238E27FC236}">
                <a16:creationId xmlns:a16="http://schemas.microsoft.com/office/drawing/2014/main" id="{3D2A4F73-394A-B7AD-7EBC-9E458C6E8A1F}"/>
              </a:ext>
            </a:extLst>
          </p:cNvPr>
          <p:cNvSpPr txBox="1"/>
          <p:nvPr/>
        </p:nvSpPr>
        <p:spPr>
          <a:xfrm>
            <a:off x="3221301" y="4974580"/>
            <a:ext cx="968667" cy="4443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1000" b="0">
                <a:solidFill>
                  <a:srgbClr val="6B6B6B"/>
                </a:solidFill>
                <a:latin typeface="Meiryo UI"/>
                <a:ea typeface="Meiryo UI"/>
              </a:rPr>
              <a:t>Aさん・Bさん</a:t>
            </a:r>
          </a:p>
        </p:txBody>
      </p:sp>
      <p:sp>
        <p:nvSpPr>
          <p:cNvPr id="52" name="帯 リハーサル">
            <a:extLst>
              <a:ext uri="{FF2B5EF4-FFF2-40B4-BE49-F238E27FC236}">
                <a16:creationId xmlns:a16="http://schemas.microsoft.com/office/drawing/2014/main" id="{E4232274-9EA9-5321-51C3-6A08C09F1762}"/>
              </a:ext>
            </a:extLst>
          </p:cNvPr>
          <p:cNvSpPr/>
          <p:nvPr/>
        </p:nvSpPr>
        <p:spPr>
          <a:xfrm>
            <a:off x="9742513" y="5124348"/>
            <a:ext cx="882179" cy="144831"/>
          </a:xfrm>
          <a:prstGeom prst="rect">
            <a:avLst/>
          </a:prstGeom>
          <a:solidFill>
            <a:srgbClr val="A6A6A6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タスク 説明会">
            <a:extLst>
              <a:ext uri="{FF2B5EF4-FFF2-40B4-BE49-F238E27FC236}">
                <a16:creationId xmlns:a16="http://schemas.microsoft.com/office/drawing/2014/main" id="{6815A259-B790-E3AE-2AAC-994920EABF1D}"/>
              </a:ext>
            </a:extLst>
          </p:cNvPr>
          <p:cNvSpPr txBox="1"/>
          <p:nvPr/>
        </p:nvSpPr>
        <p:spPr>
          <a:xfrm>
            <a:off x="1526132" y="5451866"/>
            <a:ext cx="1695169" cy="4443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1100" b="0">
                <a:solidFill>
                  <a:srgbClr val="262626"/>
                </a:solidFill>
                <a:latin typeface="Meiryo UI"/>
                <a:ea typeface="Meiryo UI"/>
              </a:rPr>
              <a:t>説明会</a:t>
            </a:r>
          </a:p>
        </p:txBody>
      </p:sp>
      <p:sp>
        <p:nvSpPr>
          <p:cNvPr id="54" name="担当 説明会">
            <a:extLst>
              <a:ext uri="{FF2B5EF4-FFF2-40B4-BE49-F238E27FC236}">
                <a16:creationId xmlns:a16="http://schemas.microsoft.com/office/drawing/2014/main" id="{9A361D7E-8F8F-55E0-0967-B5752A64E2DF}"/>
              </a:ext>
            </a:extLst>
          </p:cNvPr>
          <p:cNvSpPr txBox="1"/>
          <p:nvPr/>
        </p:nvSpPr>
        <p:spPr>
          <a:xfrm>
            <a:off x="3221301" y="5451866"/>
            <a:ext cx="968667" cy="4443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1000" b="0">
                <a:solidFill>
                  <a:srgbClr val="6B6B6B"/>
                </a:solidFill>
                <a:latin typeface="Meiryo UI"/>
                <a:ea typeface="Meiryo UI"/>
              </a:rPr>
              <a:t>全員</a:t>
            </a:r>
          </a:p>
        </p:txBody>
      </p:sp>
      <p:cxnSp>
        <p:nvCxnSpPr>
          <p:cNvPr id="56" name="いちばん下の線">
            <a:extLst>
              <a:ext uri="{FF2B5EF4-FFF2-40B4-BE49-F238E27FC236}">
                <a16:creationId xmlns:a16="http://schemas.microsoft.com/office/drawing/2014/main" id="{9AF04EC5-1386-138D-6CC3-6DA1126C6449}"/>
              </a:ext>
            </a:extLst>
          </p:cNvPr>
          <p:cNvCxnSpPr/>
          <p:nvPr/>
        </p:nvCxnSpPr>
        <p:spPr>
          <a:xfrm>
            <a:off x="557464" y="5912693"/>
            <a:ext cx="11001302" cy="0"/>
          </a:xfrm>
          <a:prstGeom prst="line">
            <a:avLst/>
          </a:prstGeom>
          <a:ln w="9525">
            <a:solidFill>
              <a:srgbClr val="262626"/>
            </a:solidFill>
          </a:ln>
        </p:spPr>
      </p:cxnSp>
      <p:sp>
        <p:nvSpPr>
          <p:cNvPr id="57" name="休みのラベル">
            <a:extLst>
              <a:ext uri="{FF2B5EF4-FFF2-40B4-BE49-F238E27FC236}">
                <a16:creationId xmlns:a16="http://schemas.microsoft.com/office/drawing/2014/main" id="{54AA882A-497D-56A7-5657-2CB46477F95A}"/>
              </a:ext>
            </a:extLst>
          </p:cNvPr>
          <p:cNvSpPr txBox="1"/>
          <p:nvPr/>
        </p:nvSpPr>
        <p:spPr>
          <a:xfrm>
            <a:off x="8808441" y="5962067"/>
            <a:ext cx="916774" cy="197497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ctr"/>
            <a:r>
              <a:rPr lang="ja-JP" sz="900" b="0">
                <a:solidFill>
                  <a:srgbClr val="6B6B6B"/>
                </a:solidFill>
                <a:latin typeface="Meiryo UI"/>
                <a:ea typeface="Meiryo UI"/>
              </a:rPr>
              <a:t>夏季休暇</a:t>
            </a:r>
          </a:p>
        </p:txBody>
      </p:sp>
      <p:cxnSp>
        <p:nvCxnSpPr>
          <p:cNvPr id="58" name="今日 点線">
            <a:extLst>
              <a:ext uri="{FF2B5EF4-FFF2-40B4-BE49-F238E27FC236}">
                <a16:creationId xmlns:a16="http://schemas.microsoft.com/office/drawing/2014/main" id="{557BD8FD-08BE-E20F-F549-B485498A2F78}"/>
              </a:ext>
            </a:extLst>
          </p:cNvPr>
          <p:cNvCxnSpPr/>
          <p:nvPr/>
        </p:nvCxnSpPr>
        <p:spPr>
          <a:xfrm>
            <a:off x="6539125" y="2149377"/>
            <a:ext cx="0" cy="3951293"/>
          </a:xfrm>
          <a:prstGeom prst="line">
            <a:avLst/>
          </a:prstGeom>
          <a:ln w="19050">
            <a:solidFill>
              <a:srgbClr val="10949C"/>
            </a:solidFill>
            <a:prstDash val="dash"/>
          </a:ln>
        </p:spPr>
      </p:cxnSp>
      <p:sp>
        <p:nvSpPr>
          <p:cNvPr id="59" name="今日 ラベル">
            <a:extLst>
              <a:ext uri="{FF2B5EF4-FFF2-40B4-BE49-F238E27FC236}">
                <a16:creationId xmlns:a16="http://schemas.microsoft.com/office/drawing/2014/main" id="{20E1C015-E7B3-C0AF-599B-020397EB4025}"/>
              </a:ext>
            </a:extLst>
          </p:cNvPr>
          <p:cNvSpPr/>
          <p:nvPr/>
        </p:nvSpPr>
        <p:spPr>
          <a:xfrm>
            <a:off x="6262362" y="6032685"/>
            <a:ext cx="553525" cy="217247"/>
          </a:xfrm>
          <a:prstGeom prst="roundRect">
            <a:avLst>
              <a:gd name="adj" fmla="val 37767"/>
            </a:avLst>
          </a:prstGeom>
          <a:solidFill>
            <a:srgbClr val="10949C"/>
          </a:solidFill>
          <a:ln>
            <a:noFill/>
          </a:ln>
          <a:effectLst/>
        </p:spPr>
        <p:txBody>
          <a:bodyPr wrap="square" lIns="0" tIns="0" rIns="0" bIns="0" rtlCol="0" anchor="ctr"/>
          <a:lstStyle/>
          <a:p>
            <a:pPr algn="ctr"/>
            <a:r>
              <a:rPr lang="ja-JP" sz="1050" b="1">
                <a:solidFill>
                  <a:srgbClr val="FFFFFF"/>
                </a:solidFill>
                <a:latin typeface="Meiryo UI"/>
                <a:ea typeface="Meiryo UI"/>
              </a:rPr>
              <a:t>今日</a:t>
            </a:r>
          </a:p>
        </p:txBody>
      </p:sp>
      <p:cxnSp>
        <p:nvCxnSpPr>
          <p:cNvPr id="60" name="区切り4">
            <a:extLst>
              <a:ext uri="{FF2B5EF4-FFF2-40B4-BE49-F238E27FC236}">
                <a16:creationId xmlns:a16="http://schemas.microsoft.com/office/drawing/2014/main" id="{515031B5-8E32-C86D-3C91-A007E8397924}"/>
              </a:ext>
            </a:extLst>
          </p:cNvPr>
          <p:cNvCxnSpPr>
            <a:cxnSpLocks/>
          </p:cNvCxnSpPr>
          <p:nvPr/>
        </p:nvCxnSpPr>
        <p:spPr>
          <a:xfrm>
            <a:off x="1550349" y="2572200"/>
            <a:ext cx="10032635" cy="0"/>
          </a:xfrm>
          <a:prstGeom prst="line">
            <a:avLst/>
          </a:prstGeom>
          <a:ln w="9525">
            <a:solidFill>
              <a:srgbClr val="BFBFBF"/>
            </a:solidFill>
            <a:prstDash val="solid"/>
          </a:ln>
        </p:spPr>
      </p:cxnSp>
      <p:cxnSp>
        <p:nvCxnSpPr>
          <p:cNvPr id="62" name="区切り4">
            <a:extLst>
              <a:ext uri="{FF2B5EF4-FFF2-40B4-BE49-F238E27FC236}">
                <a16:creationId xmlns:a16="http://schemas.microsoft.com/office/drawing/2014/main" id="{0098432C-AE42-D1D6-3F0D-9A25291F7407}"/>
              </a:ext>
            </a:extLst>
          </p:cNvPr>
          <p:cNvCxnSpPr>
            <a:cxnSpLocks/>
          </p:cNvCxnSpPr>
          <p:nvPr/>
        </p:nvCxnSpPr>
        <p:spPr>
          <a:xfrm>
            <a:off x="1550349" y="3049200"/>
            <a:ext cx="10032635" cy="0"/>
          </a:xfrm>
          <a:prstGeom prst="line">
            <a:avLst/>
          </a:prstGeom>
          <a:ln w="9525">
            <a:solidFill>
              <a:srgbClr val="BFBFBF"/>
            </a:solidFill>
            <a:prstDash val="solid"/>
          </a:ln>
        </p:spPr>
      </p:cxnSp>
      <p:cxnSp>
        <p:nvCxnSpPr>
          <p:cNvPr id="63" name="区切り4">
            <a:extLst>
              <a:ext uri="{FF2B5EF4-FFF2-40B4-BE49-F238E27FC236}">
                <a16:creationId xmlns:a16="http://schemas.microsoft.com/office/drawing/2014/main" id="{756C2669-F28C-F288-F556-E969A577C59F}"/>
              </a:ext>
            </a:extLst>
          </p:cNvPr>
          <p:cNvCxnSpPr>
            <a:cxnSpLocks/>
          </p:cNvCxnSpPr>
          <p:nvPr/>
        </p:nvCxnSpPr>
        <p:spPr>
          <a:xfrm>
            <a:off x="1550349" y="3526200"/>
            <a:ext cx="10032635" cy="0"/>
          </a:xfrm>
          <a:prstGeom prst="line">
            <a:avLst/>
          </a:prstGeom>
          <a:ln w="9525">
            <a:solidFill>
              <a:srgbClr val="BFBFBF"/>
            </a:solidFill>
            <a:prstDash val="solid"/>
          </a:ln>
        </p:spPr>
      </p:cxnSp>
      <p:cxnSp>
        <p:nvCxnSpPr>
          <p:cNvPr id="64" name="区切り4">
            <a:extLst>
              <a:ext uri="{FF2B5EF4-FFF2-40B4-BE49-F238E27FC236}">
                <a16:creationId xmlns:a16="http://schemas.microsoft.com/office/drawing/2014/main" id="{1446E32E-AF47-E1DE-2C47-4772D41DFE98}"/>
              </a:ext>
            </a:extLst>
          </p:cNvPr>
          <p:cNvCxnSpPr>
            <a:cxnSpLocks/>
          </p:cNvCxnSpPr>
          <p:nvPr/>
        </p:nvCxnSpPr>
        <p:spPr>
          <a:xfrm>
            <a:off x="1550349" y="4480200"/>
            <a:ext cx="10032635" cy="0"/>
          </a:xfrm>
          <a:prstGeom prst="line">
            <a:avLst/>
          </a:prstGeom>
          <a:ln w="9525">
            <a:solidFill>
              <a:srgbClr val="BFBFBF"/>
            </a:solidFill>
            <a:prstDash val="solid"/>
          </a:ln>
        </p:spPr>
      </p:cxnSp>
      <p:cxnSp>
        <p:nvCxnSpPr>
          <p:cNvPr id="65" name="区切り4">
            <a:extLst>
              <a:ext uri="{FF2B5EF4-FFF2-40B4-BE49-F238E27FC236}">
                <a16:creationId xmlns:a16="http://schemas.microsoft.com/office/drawing/2014/main" id="{085F3AB1-D326-6226-CB01-8DBE51983F38}"/>
              </a:ext>
            </a:extLst>
          </p:cNvPr>
          <p:cNvCxnSpPr>
            <a:cxnSpLocks/>
          </p:cNvCxnSpPr>
          <p:nvPr/>
        </p:nvCxnSpPr>
        <p:spPr>
          <a:xfrm>
            <a:off x="1550349" y="5434200"/>
            <a:ext cx="10032635" cy="0"/>
          </a:xfrm>
          <a:prstGeom prst="line">
            <a:avLst/>
          </a:prstGeom>
          <a:ln w="9525">
            <a:solidFill>
              <a:srgbClr val="BFBFBF"/>
            </a:solidFill>
            <a:prstDash val="solid"/>
          </a:ln>
        </p:spPr>
      </p:cxnSp>
      <p:sp>
        <p:nvSpPr>
          <p:cNvPr id="67" name="節目 説明会">
            <a:extLst>
              <a:ext uri="{FF2B5EF4-FFF2-40B4-BE49-F238E27FC236}">
                <a16:creationId xmlns:a16="http://schemas.microsoft.com/office/drawing/2014/main" id="{46E051D9-DB25-9715-0EB1-099CBCC2250C}"/>
              </a:ext>
            </a:extLst>
          </p:cNvPr>
          <p:cNvSpPr/>
          <p:nvPr/>
        </p:nvSpPr>
        <p:spPr>
          <a:xfrm>
            <a:off x="5046202" y="2241318"/>
            <a:ext cx="172976" cy="164581"/>
          </a:xfrm>
          <a:prstGeom prst="diamond">
            <a:avLst/>
          </a:prstGeom>
          <a:solidFill>
            <a:srgbClr val="ED6F6C"/>
          </a:solidFill>
          <a:ln w="12700">
            <a:solidFill>
              <a:schemeClr val="tx1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8" name="四角形: 角を丸くする 67">
            <a:extLst>
              <a:ext uri="{FF2B5EF4-FFF2-40B4-BE49-F238E27FC236}">
                <a16:creationId xmlns:a16="http://schemas.microsoft.com/office/drawing/2014/main" id="{170C9902-67ED-A44A-2E5C-9B602D123ECB}"/>
              </a:ext>
            </a:extLst>
          </p:cNvPr>
          <p:cNvSpPr/>
          <p:nvPr/>
        </p:nvSpPr>
        <p:spPr>
          <a:xfrm>
            <a:off x="9000000" y="1160584"/>
            <a:ext cx="2430000" cy="374088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9" name="タスク 会場と日程を決める">
            <a:extLst>
              <a:ext uri="{FF2B5EF4-FFF2-40B4-BE49-F238E27FC236}">
                <a16:creationId xmlns:a16="http://schemas.microsoft.com/office/drawing/2014/main" id="{6AA8C620-0326-C3FB-D733-9CFEEFF6F5EC}"/>
              </a:ext>
            </a:extLst>
          </p:cNvPr>
          <p:cNvSpPr txBox="1"/>
          <p:nvPr/>
        </p:nvSpPr>
        <p:spPr>
          <a:xfrm>
            <a:off x="9179632" y="1221676"/>
            <a:ext cx="491029" cy="25083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altLang="en-US" sz="1100" b="0" dirty="0">
                <a:solidFill>
                  <a:srgbClr val="262626"/>
                </a:solidFill>
                <a:latin typeface="Meiryo UI"/>
                <a:ea typeface="Meiryo UI"/>
              </a:rPr>
              <a:t>凡例：</a:t>
            </a:r>
            <a:endParaRPr lang="ja-JP" sz="1100" b="0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sp>
        <p:nvSpPr>
          <p:cNvPr id="70" name="節目 説明会">
            <a:extLst>
              <a:ext uri="{FF2B5EF4-FFF2-40B4-BE49-F238E27FC236}">
                <a16:creationId xmlns:a16="http://schemas.microsoft.com/office/drawing/2014/main" id="{E34E5ED1-6643-3290-C561-65D48040E326}"/>
              </a:ext>
            </a:extLst>
          </p:cNvPr>
          <p:cNvSpPr/>
          <p:nvPr/>
        </p:nvSpPr>
        <p:spPr>
          <a:xfrm>
            <a:off x="9621429" y="1257078"/>
            <a:ext cx="172976" cy="164581"/>
          </a:xfrm>
          <a:prstGeom prst="diamond">
            <a:avLst/>
          </a:prstGeom>
          <a:solidFill>
            <a:srgbClr val="ED6F6C"/>
          </a:solidFill>
          <a:ln w="12700">
            <a:solidFill>
              <a:schemeClr val="tx1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09164C32-7565-3BFE-E407-8062AFA71985}"/>
              </a:ext>
            </a:extLst>
          </p:cNvPr>
          <p:cNvSpPr txBox="1"/>
          <p:nvPr/>
        </p:nvSpPr>
        <p:spPr>
          <a:xfrm>
            <a:off x="9769593" y="1204092"/>
            <a:ext cx="13933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dirty="0"/>
              <a:t>⋯</a:t>
            </a:r>
            <a:r>
              <a:rPr kumimoji="1" lang="ja-JP" altLang="en-US" sz="1200" dirty="0"/>
              <a:t>マイルストーン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96AA48AC-F5D1-C1B8-8BEA-9E3F400DE1A4}"/>
              </a:ext>
            </a:extLst>
          </p:cNvPr>
          <p:cNvSpPr txBox="1"/>
          <p:nvPr/>
        </p:nvSpPr>
        <p:spPr>
          <a:xfrm>
            <a:off x="5261770" y="2215440"/>
            <a:ext cx="11208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b="1" dirty="0">
                <a:solidFill>
                  <a:srgbClr val="FF0000"/>
                </a:solidFill>
              </a:rPr>
              <a:t>会場＆日程</a:t>
            </a:r>
            <a:r>
              <a:rPr kumimoji="1" lang="en-US" altLang="ja-JP" sz="1100" b="1" dirty="0">
                <a:solidFill>
                  <a:srgbClr val="FF0000"/>
                </a:solidFill>
              </a:rPr>
              <a:t>FIX</a:t>
            </a:r>
            <a:endParaRPr kumimoji="1" lang="ja-JP" altLang="en-US" sz="1100" b="1" dirty="0">
              <a:solidFill>
                <a:srgbClr val="FF0000"/>
              </a:solidFill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0A25FC72-9A7A-FD67-BD8E-370C306FA5E5}"/>
              </a:ext>
            </a:extLst>
          </p:cNvPr>
          <p:cNvSpPr txBox="1"/>
          <p:nvPr/>
        </p:nvSpPr>
        <p:spPr>
          <a:xfrm>
            <a:off x="7994219" y="4104662"/>
            <a:ext cx="10310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b="1" dirty="0">
                <a:solidFill>
                  <a:srgbClr val="FF0000"/>
                </a:solidFill>
              </a:rPr>
              <a:t>案内送付完了</a:t>
            </a:r>
          </a:p>
        </p:txBody>
      </p:sp>
      <p:sp>
        <p:nvSpPr>
          <p:cNvPr id="74" name="節目 説明会">
            <a:extLst>
              <a:ext uri="{FF2B5EF4-FFF2-40B4-BE49-F238E27FC236}">
                <a16:creationId xmlns:a16="http://schemas.microsoft.com/office/drawing/2014/main" id="{1D87E5F7-8335-7619-DC34-3C047D8B3304}"/>
              </a:ext>
            </a:extLst>
          </p:cNvPr>
          <p:cNvSpPr/>
          <p:nvPr/>
        </p:nvSpPr>
        <p:spPr>
          <a:xfrm>
            <a:off x="7796527" y="4150027"/>
            <a:ext cx="172976" cy="164581"/>
          </a:xfrm>
          <a:prstGeom prst="diamond">
            <a:avLst/>
          </a:prstGeom>
          <a:solidFill>
            <a:srgbClr val="ED6F6C"/>
          </a:solidFill>
          <a:ln w="12700">
            <a:solidFill>
              <a:schemeClr val="tx1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6" name="帯 資料をつくる">
            <a:extLst>
              <a:ext uri="{FF2B5EF4-FFF2-40B4-BE49-F238E27FC236}">
                <a16:creationId xmlns:a16="http://schemas.microsoft.com/office/drawing/2014/main" id="{F63DE422-62FF-ECDB-B70E-801764E7947E}"/>
              </a:ext>
            </a:extLst>
          </p:cNvPr>
          <p:cNvSpPr/>
          <p:nvPr/>
        </p:nvSpPr>
        <p:spPr>
          <a:xfrm>
            <a:off x="7557244" y="3672408"/>
            <a:ext cx="331689" cy="144831"/>
          </a:xfrm>
          <a:prstGeom prst="rect">
            <a:avLst/>
          </a:prstGeom>
          <a:solidFill>
            <a:srgbClr val="A6A6A6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2085910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5ACBB6-9144-7A09-EFB9-D373025306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グ">
            <a:extLst>
              <a:ext uri="{FF2B5EF4-FFF2-40B4-BE49-F238E27FC236}">
                <a16:creationId xmlns:a16="http://schemas.microsoft.com/office/drawing/2014/main" id="{93F65BF5-F147-6123-9F3B-E863CAFF3743}"/>
              </a:ext>
            </a:extLst>
          </p:cNvPr>
          <p:cNvSpPr/>
          <p:nvPr/>
        </p:nvSpPr>
        <p:spPr>
          <a:xfrm>
            <a:off x="360000" y="324000"/>
            <a:ext cx="1368000" cy="324000"/>
          </a:xfrm>
          <a:prstGeom prst="rect">
            <a:avLst/>
          </a:prstGeom>
          <a:solidFill>
            <a:srgbClr val="262626"/>
          </a:solidFill>
          <a:ln>
            <a:noFill/>
          </a:ln>
          <a:effectLst/>
        </p:spPr>
        <p:txBody>
          <a:bodyPr wrap="square" lIns="72000" tIns="36000" rIns="72000" bIns="36000" rtlCol="0" anchor="ctr"/>
          <a:lstStyle/>
          <a:p>
            <a:pPr algn="ctr"/>
            <a:r>
              <a:rPr lang="ja-JP" sz="1100" b="1">
                <a:solidFill>
                  <a:srgbClr val="FFEE00"/>
                </a:solidFill>
                <a:latin typeface="Meiryo UI"/>
                <a:ea typeface="Meiryo UI"/>
              </a:rPr>
              <a:t>スケジュールテンプレ</a:t>
            </a:r>
          </a:p>
        </p:txBody>
      </p:sp>
      <p:sp>
        <p:nvSpPr>
          <p:cNvPr id="3" name="タイトル">
            <a:extLst>
              <a:ext uri="{FF2B5EF4-FFF2-40B4-BE49-F238E27FC236}">
                <a16:creationId xmlns:a16="http://schemas.microsoft.com/office/drawing/2014/main" id="{3D479416-077F-1B6A-EA65-E38CA724EB74}"/>
              </a:ext>
            </a:extLst>
          </p:cNvPr>
          <p:cNvSpPr txBox="1"/>
          <p:nvPr/>
        </p:nvSpPr>
        <p:spPr>
          <a:xfrm>
            <a:off x="1835999" y="306000"/>
            <a:ext cx="9360000" cy="360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2000" b="1" dirty="0">
                <a:solidFill>
                  <a:srgbClr val="262626"/>
                </a:solidFill>
                <a:latin typeface="Meiryo UI"/>
                <a:ea typeface="Meiryo UI"/>
              </a:rPr>
              <a:t>社内説明会の準備スケジュール</a:t>
            </a:r>
            <a:r>
              <a:rPr lang="ja-JP" altLang="en-US" sz="2000" b="1" dirty="0">
                <a:solidFill>
                  <a:srgbClr val="262626"/>
                </a:solidFill>
                <a:latin typeface="Meiryo UI"/>
                <a:ea typeface="Meiryo UI"/>
              </a:rPr>
              <a:t>（週単位ガントチャート：矢羽根で表現）</a:t>
            </a:r>
            <a:endParaRPr lang="ja-JP" sz="2000" b="1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sp>
        <p:nvSpPr>
          <p:cNvPr id="4" name="説明">
            <a:extLst>
              <a:ext uri="{FF2B5EF4-FFF2-40B4-BE49-F238E27FC236}">
                <a16:creationId xmlns:a16="http://schemas.microsoft.com/office/drawing/2014/main" id="{E339168D-6113-6440-B7CD-8DAE2A01CD14}"/>
              </a:ext>
            </a:extLst>
          </p:cNvPr>
          <p:cNvSpPr txBox="1"/>
          <p:nvPr/>
        </p:nvSpPr>
        <p:spPr>
          <a:xfrm>
            <a:off x="1835999" y="666000"/>
            <a:ext cx="10080000" cy="251999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altLang="en-US" sz="1100" b="0" dirty="0">
                <a:solidFill>
                  <a:srgbClr val="6B6B6B"/>
                </a:solidFill>
                <a:latin typeface="Meiryo UI"/>
                <a:ea typeface="Meiryo UI"/>
              </a:rPr>
              <a:t>小項目や担当等の表現を省いた簡略版</a:t>
            </a:r>
            <a:endParaRPr lang="ja-JP" sz="1100" b="0" dirty="0">
              <a:solidFill>
                <a:srgbClr val="6B6B6B"/>
              </a:solidFill>
              <a:latin typeface="Meiryo UI"/>
              <a:ea typeface="Meiryo UI"/>
            </a:endParaRPr>
          </a:p>
        </p:txBody>
      </p:sp>
      <p:cxnSp>
        <p:nvCxnSpPr>
          <p:cNvPr id="5" name="罫線">
            <a:extLst>
              <a:ext uri="{FF2B5EF4-FFF2-40B4-BE49-F238E27FC236}">
                <a16:creationId xmlns:a16="http://schemas.microsoft.com/office/drawing/2014/main" id="{CC650B8D-4C21-CFDB-7667-2E35D2979D0F}"/>
              </a:ext>
            </a:extLst>
          </p:cNvPr>
          <p:cNvCxnSpPr/>
          <p:nvPr/>
        </p:nvCxnSpPr>
        <p:spPr>
          <a:xfrm>
            <a:off x="360000" y="972000"/>
            <a:ext cx="11473200" cy="0"/>
          </a:xfrm>
          <a:prstGeom prst="line">
            <a:avLst/>
          </a:prstGeom>
          <a:ln w="9525">
            <a:solidFill>
              <a:srgbClr val="BFBFBF"/>
            </a:solidFill>
          </a:ln>
        </p:spPr>
      </p:cxnSp>
      <p:sp>
        <p:nvSpPr>
          <p:cNvPr id="6" name="注記">
            <a:extLst>
              <a:ext uri="{FF2B5EF4-FFF2-40B4-BE49-F238E27FC236}">
                <a16:creationId xmlns:a16="http://schemas.microsoft.com/office/drawing/2014/main" id="{F04F83CF-BDCC-62C2-5F82-9A99DB4ABFB7}"/>
              </a:ext>
            </a:extLst>
          </p:cNvPr>
          <p:cNvSpPr txBox="1"/>
          <p:nvPr/>
        </p:nvSpPr>
        <p:spPr>
          <a:xfrm>
            <a:off x="360000" y="6498000"/>
            <a:ext cx="8640000" cy="216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lang="ja-JP" sz="900" b="0">
                <a:solidFill>
                  <a:srgbClr val="6B6B6B"/>
                </a:solidFill>
                <a:latin typeface="Meiryo UI"/>
                <a:ea typeface="Meiryo UI"/>
              </a:rPr>
              <a:t>ジシューー（pptgakko.com）のスケジュールテンプレ。中身は架空の例です。コピーして自分の資料に貼って使ってOK</a:t>
            </a:r>
          </a:p>
        </p:txBody>
      </p:sp>
      <p:sp>
        <p:nvSpPr>
          <p:cNvPr id="7" name="見出し 大項目">
            <a:extLst>
              <a:ext uri="{FF2B5EF4-FFF2-40B4-BE49-F238E27FC236}">
                <a16:creationId xmlns:a16="http://schemas.microsoft.com/office/drawing/2014/main" id="{0DE47760-843E-5DFE-3897-C71099351C8F}"/>
              </a:ext>
            </a:extLst>
          </p:cNvPr>
          <p:cNvSpPr txBox="1"/>
          <p:nvPr/>
        </p:nvSpPr>
        <p:spPr>
          <a:xfrm>
            <a:off x="557464" y="1847537"/>
            <a:ext cx="968667" cy="197497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1000" b="1">
                <a:solidFill>
                  <a:srgbClr val="6B6B6B"/>
                </a:solidFill>
                <a:latin typeface="Meiryo UI"/>
                <a:ea typeface="Meiryo UI"/>
              </a:rPr>
              <a:t>大項目</a:t>
            </a:r>
          </a:p>
        </p:txBody>
      </p:sp>
      <p:cxnSp>
        <p:nvCxnSpPr>
          <p:cNvPr id="19" name="見出しの下の線">
            <a:extLst>
              <a:ext uri="{FF2B5EF4-FFF2-40B4-BE49-F238E27FC236}">
                <a16:creationId xmlns:a16="http://schemas.microsoft.com/office/drawing/2014/main" id="{45EA1709-07B5-3BB4-65DA-4C6DAD4F3604}"/>
              </a:ext>
            </a:extLst>
          </p:cNvPr>
          <p:cNvCxnSpPr/>
          <p:nvPr/>
        </p:nvCxnSpPr>
        <p:spPr>
          <a:xfrm>
            <a:off x="557464" y="2094409"/>
            <a:ext cx="11001302" cy="0"/>
          </a:xfrm>
          <a:prstGeom prst="line">
            <a:avLst/>
          </a:prstGeom>
          <a:ln w="15875">
            <a:solidFill>
              <a:srgbClr val="262626"/>
            </a:solidFill>
          </a:ln>
        </p:spPr>
      </p:cxnSp>
      <p:cxnSp>
        <p:nvCxnSpPr>
          <p:cNvPr id="40" name="区切り4">
            <a:extLst>
              <a:ext uri="{FF2B5EF4-FFF2-40B4-BE49-F238E27FC236}">
                <a16:creationId xmlns:a16="http://schemas.microsoft.com/office/drawing/2014/main" id="{419EFCD4-D53B-7DBE-D0C5-060D2316CECC}"/>
              </a:ext>
            </a:extLst>
          </p:cNvPr>
          <p:cNvCxnSpPr/>
          <p:nvPr/>
        </p:nvCxnSpPr>
        <p:spPr>
          <a:xfrm>
            <a:off x="557464" y="4003550"/>
            <a:ext cx="11001302" cy="0"/>
          </a:xfrm>
          <a:prstGeom prst="line">
            <a:avLst/>
          </a:prstGeom>
          <a:ln w="9525">
            <a:solidFill>
              <a:srgbClr val="BFBFBF"/>
            </a:solidFill>
          </a:ln>
        </p:spPr>
      </p:cxnSp>
      <p:cxnSp>
        <p:nvCxnSpPr>
          <p:cNvPr id="48" name="区切り6">
            <a:extLst>
              <a:ext uri="{FF2B5EF4-FFF2-40B4-BE49-F238E27FC236}">
                <a16:creationId xmlns:a16="http://schemas.microsoft.com/office/drawing/2014/main" id="{9257780D-0100-B25D-3516-489CE56321C0}"/>
              </a:ext>
            </a:extLst>
          </p:cNvPr>
          <p:cNvCxnSpPr/>
          <p:nvPr/>
        </p:nvCxnSpPr>
        <p:spPr>
          <a:xfrm>
            <a:off x="557464" y="4958122"/>
            <a:ext cx="11001302" cy="0"/>
          </a:xfrm>
          <a:prstGeom prst="line">
            <a:avLst/>
          </a:prstGeom>
          <a:ln w="9525">
            <a:solidFill>
              <a:srgbClr val="BFBFBF"/>
            </a:solidFill>
          </a:ln>
        </p:spPr>
      </p:cxnSp>
      <p:cxnSp>
        <p:nvCxnSpPr>
          <p:cNvPr id="56" name="いちばん下の線">
            <a:extLst>
              <a:ext uri="{FF2B5EF4-FFF2-40B4-BE49-F238E27FC236}">
                <a16:creationId xmlns:a16="http://schemas.microsoft.com/office/drawing/2014/main" id="{EA062F27-91B8-2F57-CD23-80243C148959}"/>
              </a:ext>
            </a:extLst>
          </p:cNvPr>
          <p:cNvCxnSpPr/>
          <p:nvPr/>
        </p:nvCxnSpPr>
        <p:spPr>
          <a:xfrm>
            <a:off x="557464" y="5912693"/>
            <a:ext cx="11001302" cy="0"/>
          </a:xfrm>
          <a:prstGeom prst="line">
            <a:avLst/>
          </a:prstGeom>
          <a:ln w="9525">
            <a:solidFill>
              <a:srgbClr val="262626"/>
            </a:solidFill>
          </a:ln>
        </p:spPr>
      </p:cxnSp>
      <p:sp>
        <p:nvSpPr>
          <p:cNvPr id="68" name="四角形: 角を丸くする 67">
            <a:extLst>
              <a:ext uri="{FF2B5EF4-FFF2-40B4-BE49-F238E27FC236}">
                <a16:creationId xmlns:a16="http://schemas.microsoft.com/office/drawing/2014/main" id="{573EF9D6-F53C-C3E0-5429-E62EC3F0FC38}"/>
              </a:ext>
            </a:extLst>
          </p:cNvPr>
          <p:cNvSpPr/>
          <p:nvPr/>
        </p:nvSpPr>
        <p:spPr>
          <a:xfrm>
            <a:off x="9000000" y="1160584"/>
            <a:ext cx="2430000" cy="374088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9" name="タスク 会場と日程を決める">
            <a:extLst>
              <a:ext uri="{FF2B5EF4-FFF2-40B4-BE49-F238E27FC236}">
                <a16:creationId xmlns:a16="http://schemas.microsoft.com/office/drawing/2014/main" id="{13BA3319-959C-2A44-C136-BE712F7B8898}"/>
              </a:ext>
            </a:extLst>
          </p:cNvPr>
          <p:cNvSpPr txBox="1"/>
          <p:nvPr/>
        </p:nvSpPr>
        <p:spPr>
          <a:xfrm>
            <a:off x="9179632" y="1221676"/>
            <a:ext cx="491029" cy="25083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altLang="en-US" sz="1100" b="0" dirty="0">
                <a:solidFill>
                  <a:srgbClr val="262626"/>
                </a:solidFill>
                <a:latin typeface="Meiryo UI"/>
                <a:ea typeface="Meiryo UI"/>
              </a:rPr>
              <a:t>凡例：</a:t>
            </a:r>
            <a:endParaRPr lang="ja-JP" sz="1100" b="0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sp>
        <p:nvSpPr>
          <p:cNvPr id="70" name="節目 説明会">
            <a:extLst>
              <a:ext uri="{FF2B5EF4-FFF2-40B4-BE49-F238E27FC236}">
                <a16:creationId xmlns:a16="http://schemas.microsoft.com/office/drawing/2014/main" id="{EA822CDE-064D-FAC3-84EB-AE6ACD6F6E09}"/>
              </a:ext>
            </a:extLst>
          </p:cNvPr>
          <p:cNvSpPr/>
          <p:nvPr/>
        </p:nvSpPr>
        <p:spPr>
          <a:xfrm>
            <a:off x="9621429" y="1257078"/>
            <a:ext cx="172976" cy="164581"/>
          </a:xfrm>
          <a:prstGeom prst="diamond">
            <a:avLst/>
          </a:prstGeom>
          <a:solidFill>
            <a:srgbClr val="ED6F6C"/>
          </a:solidFill>
          <a:ln w="12700">
            <a:solidFill>
              <a:schemeClr val="tx1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4B3723EF-E649-72B8-F810-651861B9D8BD}"/>
              </a:ext>
            </a:extLst>
          </p:cNvPr>
          <p:cNvSpPr txBox="1"/>
          <p:nvPr/>
        </p:nvSpPr>
        <p:spPr>
          <a:xfrm>
            <a:off x="9769593" y="1204092"/>
            <a:ext cx="13933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dirty="0"/>
              <a:t>⋯</a:t>
            </a:r>
            <a:r>
              <a:rPr kumimoji="1" lang="ja-JP" altLang="en-US" sz="1200" dirty="0"/>
              <a:t>マイルストーン</a:t>
            </a:r>
          </a:p>
        </p:txBody>
      </p:sp>
      <p:sp>
        <p:nvSpPr>
          <p:cNvPr id="10" name="目盛り 7/6週">
            <a:extLst>
              <a:ext uri="{FF2B5EF4-FFF2-40B4-BE49-F238E27FC236}">
                <a16:creationId xmlns:a16="http://schemas.microsoft.com/office/drawing/2014/main" id="{72CE862A-B7B6-59B7-A6B9-17B50C9C77A4}"/>
              </a:ext>
            </a:extLst>
          </p:cNvPr>
          <p:cNvSpPr txBox="1"/>
          <p:nvPr/>
        </p:nvSpPr>
        <p:spPr>
          <a:xfrm>
            <a:off x="1704802" y="1847537"/>
            <a:ext cx="1231744" cy="197497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lang="ja-JP" sz="1100" b="1">
                <a:solidFill>
                  <a:srgbClr val="262626"/>
                </a:solidFill>
                <a:latin typeface="Meiryo UI"/>
                <a:ea typeface="Meiryo UI"/>
              </a:rPr>
              <a:t>7/6週</a:t>
            </a:r>
          </a:p>
        </p:txBody>
      </p:sp>
      <p:sp>
        <p:nvSpPr>
          <p:cNvPr id="11" name="目盛り 7/13週">
            <a:extLst>
              <a:ext uri="{FF2B5EF4-FFF2-40B4-BE49-F238E27FC236}">
                <a16:creationId xmlns:a16="http://schemas.microsoft.com/office/drawing/2014/main" id="{9B9CBB96-61DE-1EFE-DCEA-393134325E04}"/>
              </a:ext>
            </a:extLst>
          </p:cNvPr>
          <p:cNvSpPr txBox="1"/>
          <p:nvPr/>
        </p:nvSpPr>
        <p:spPr>
          <a:xfrm>
            <a:off x="2936548" y="1847537"/>
            <a:ext cx="1231744" cy="197497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lang="ja-JP" sz="1100" b="1">
                <a:solidFill>
                  <a:srgbClr val="262626"/>
                </a:solidFill>
                <a:latin typeface="Meiryo UI"/>
                <a:ea typeface="Meiryo UI"/>
              </a:rPr>
              <a:t>7/13週</a:t>
            </a:r>
          </a:p>
        </p:txBody>
      </p:sp>
      <p:sp>
        <p:nvSpPr>
          <p:cNvPr id="12" name="目盛り 7/20週">
            <a:extLst>
              <a:ext uri="{FF2B5EF4-FFF2-40B4-BE49-F238E27FC236}">
                <a16:creationId xmlns:a16="http://schemas.microsoft.com/office/drawing/2014/main" id="{5AEA14CE-2CA6-5CBA-0742-F095018DD5F4}"/>
              </a:ext>
            </a:extLst>
          </p:cNvPr>
          <p:cNvSpPr txBox="1"/>
          <p:nvPr/>
        </p:nvSpPr>
        <p:spPr>
          <a:xfrm>
            <a:off x="4168293" y="1847537"/>
            <a:ext cx="1231744" cy="197497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lang="ja-JP" sz="1100" b="1">
                <a:solidFill>
                  <a:srgbClr val="262626"/>
                </a:solidFill>
                <a:latin typeface="Meiryo UI"/>
                <a:ea typeface="Meiryo UI"/>
              </a:rPr>
              <a:t>7/20週</a:t>
            </a:r>
          </a:p>
        </p:txBody>
      </p:sp>
      <p:sp>
        <p:nvSpPr>
          <p:cNvPr id="13" name="目盛り 7/27週">
            <a:extLst>
              <a:ext uri="{FF2B5EF4-FFF2-40B4-BE49-F238E27FC236}">
                <a16:creationId xmlns:a16="http://schemas.microsoft.com/office/drawing/2014/main" id="{7DC1FFCE-0D6C-C333-E486-179DE444F076}"/>
              </a:ext>
            </a:extLst>
          </p:cNvPr>
          <p:cNvSpPr txBox="1"/>
          <p:nvPr/>
        </p:nvSpPr>
        <p:spPr>
          <a:xfrm>
            <a:off x="5400038" y="1847537"/>
            <a:ext cx="1231744" cy="197497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lang="ja-JP" sz="1100" b="1">
                <a:solidFill>
                  <a:srgbClr val="262626"/>
                </a:solidFill>
                <a:latin typeface="Meiryo UI"/>
                <a:ea typeface="Meiryo UI"/>
              </a:rPr>
              <a:t>7/27週</a:t>
            </a:r>
          </a:p>
        </p:txBody>
      </p:sp>
      <p:sp>
        <p:nvSpPr>
          <p:cNvPr id="14" name="目盛り 8/3週">
            <a:extLst>
              <a:ext uri="{FF2B5EF4-FFF2-40B4-BE49-F238E27FC236}">
                <a16:creationId xmlns:a16="http://schemas.microsoft.com/office/drawing/2014/main" id="{665C3068-E6A2-F9EF-46F9-CCC7715E10FA}"/>
              </a:ext>
            </a:extLst>
          </p:cNvPr>
          <p:cNvSpPr txBox="1"/>
          <p:nvPr/>
        </p:nvSpPr>
        <p:spPr>
          <a:xfrm>
            <a:off x="6631783" y="1847537"/>
            <a:ext cx="1231744" cy="197497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lang="ja-JP" sz="1100" b="1">
                <a:solidFill>
                  <a:srgbClr val="262626"/>
                </a:solidFill>
                <a:latin typeface="Meiryo UI"/>
                <a:ea typeface="Meiryo UI"/>
              </a:rPr>
              <a:t>8/3週</a:t>
            </a:r>
          </a:p>
        </p:txBody>
      </p:sp>
      <p:sp>
        <p:nvSpPr>
          <p:cNvPr id="15" name="目盛り 8/10週">
            <a:extLst>
              <a:ext uri="{FF2B5EF4-FFF2-40B4-BE49-F238E27FC236}">
                <a16:creationId xmlns:a16="http://schemas.microsoft.com/office/drawing/2014/main" id="{F99F6A3B-9140-01B9-7FC5-275D2E65E770}"/>
              </a:ext>
            </a:extLst>
          </p:cNvPr>
          <p:cNvSpPr txBox="1"/>
          <p:nvPr/>
        </p:nvSpPr>
        <p:spPr>
          <a:xfrm>
            <a:off x="7863530" y="1847537"/>
            <a:ext cx="1231744" cy="197497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lang="ja-JP" sz="1100" b="1">
                <a:solidFill>
                  <a:srgbClr val="262626"/>
                </a:solidFill>
                <a:latin typeface="Meiryo UI"/>
                <a:ea typeface="Meiryo UI"/>
              </a:rPr>
              <a:t>8/10週</a:t>
            </a:r>
          </a:p>
        </p:txBody>
      </p:sp>
      <p:sp>
        <p:nvSpPr>
          <p:cNvPr id="16" name="目盛り 8/17週">
            <a:extLst>
              <a:ext uri="{FF2B5EF4-FFF2-40B4-BE49-F238E27FC236}">
                <a16:creationId xmlns:a16="http://schemas.microsoft.com/office/drawing/2014/main" id="{CC5E747D-77AC-4D97-C4B3-A550383D6F02}"/>
              </a:ext>
            </a:extLst>
          </p:cNvPr>
          <p:cNvSpPr txBox="1"/>
          <p:nvPr/>
        </p:nvSpPr>
        <p:spPr>
          <a:xfrm>
            <a:off x="9095275" y="1847537"/>
            <a:ext cx="1231744" cy="197497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lang="ja-JP" sz="1100" b="1">
                <a:solidFill>
                  <a:srgbClr val="262626"/>
                </a:solidFill>
                <a:latin typeface="Meiryo UI"/>
                <a:ea typeface="Meiryo UI"/>
              </a:rPr>
              <a:t>8/17週</a:t>
            </a:r>
          </a:p>
        </p:txBody>
      </p:sp>
      <p:sp>
        <p:nvSpPr>
          <p:cNvPr id="17" name="目盛り 8/24週">
            <a:extLst>
              <a:ext uri="{FF2B5EF4-FFF2-40B4-BE49-F238E27FC236}">
                <a16:creationId xmlns:a16="http://schemas.microsoft.com/office/drawing/2014/main" id="{47A933F4-EAA0-CD89-11F1-C389D0C41432}"/>
              </a:ext>
            </a:extLst>
          </p:cNvPr>
          <p:cNvSpPr txBox="1"/>
          <p:nvPr/>
        </p:nvSpPr>
        <p:spPr>
          <a:xfrm>
            <a:off x="10327022" y="1847537"/>
            <a:ext cx="1231744" cy="197497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lang="ja-JP" sz="1100" b="1">
                <a:solidFill>
                  <a:srgbClr val="262626"/>
                </a:solidFill>
                <a:latin typeface="Meiryo UI"/>
                <a:ea typeface="Meiryo UI"/>
              </a:rPr>
              <a:t>8/24週</a:t>
            </a:r>
          </a:p>
        </p:txBody>
      </p:sp>
      <p:cxnSp>
        <p:nvCxnSpPr>
          <p:cNvPr id="20" name="目盛りの線1">
            <a:extLst>
              <a:ext uri="{FF2B5EF4-FFF2-40B4-BE49-F238E27FC236}">
                <a16:creationId xmlns:a16="http://schemas.microsoft.com/office/drawing/2014/main" id="{06F6B278-58E6-D1AF-B8BC-0F5286AAB00E}"/>
              </a:ext>
            </a:extLst>
          </p:cNvPr>
          <p:cNvCxnSpPr/>
          <p:nvPr/>
        </p:nvCxnSpPr>
        <p:spPr>
          <a:xfrm>
            <a:off x="2936548" y="2094409"/>
            <a:ext cx="0" cy="3818284"/>
          </a:xfrm>
          <a:prstGeom prst="line">
            <a:avLst/>
          </a:prstGeom>
          <a:ln w="6350">
            <a:solidFill>
              <a:srgbClr val="BFBFBF"/>
            </a:solidFill>
          </a:ln>
        </p:spPr>
      </p:cxnSp>
      <p:cxnSp>
        <p:nvCxnSpPr>
          <p:cNvPr id="21" name="目盛りの線2">
            <a:extLst>
              <a:ext uri="{FF2B5EF4-FFF2-40B4-BE49-F238E27FC236}">
                <a16:creationId xmlns:a16="http://schemas.microsoft.com/office/drawing/2014/main" id="{A1DDCD91-60CB-CEA1-9741-D8EA1D096046}"/>
              </a:ext>
            </a:extLst>
          </p:cNvPr>
          <p:cNvCxnSpPr/>
          <p:nvPr/>
        </p:nvCxnSpPr>
        <p:spPr>
          <a:xfrm>
            <a:off x="4168293" y="2094409"/>
            <a:ext cx="0" cy="3818284"/>
          </a:xfrm>
          <a:prstGeom prst="line">
            <a:avLst/>
          </a:prstGeom>
          <a:ln w="6350">
            <a:solidFill>
              <a:srgbClr val="BFBFBF"/>
            </a:solidFill>
          </a:ln>
        </p:spPr>
      </p:cxnSp>
      <p:cxnSp>
        <p:nvCxnSpPr>
          <p:cNvPr id="22" name="目盛りの線3">
            <a:extLst>
              <a:ext uri="{FF2B5EF4-FFF2-40B4-BE49-F238E27FC236}">
                <a16:creationId xmlns:a16="http://schemas.microsoft.com/office/drawing/2014/main" id="{A982F39F-C810-93E6-5864-662A21752848}"/>
              </a:ext>
            </a:extLst>
          </p:cNvPr>
          <p:cNvCxnSpPr/>
          <p:nvPr/>
        </p:nvCxnSpPr>
        <p:spPr>
          <a:xfrm>
            <a:off x="5400038" y="2094409"/>
            <a:ext cx="0" cy="3818284"/>
          </a:xfrm>
          <a:prstGeom prst="line">
            <a:avLst/>
          </a:prstGeom>
          <a:ln w="6350">
            <a:solidFill>
              <a:srgbClr val="BFBFBF"/>
            </a:solidFill>
          </a:ln>
        </p:spPr>
      </p:cxnSp>
      <p:cxnSp>
        <p:nvCxnSpPr>
          <p:cNvPr id="23" name="目盛りの線4">
            <a:extLst>
              <a:ext uri="{FF2B5EF4-FFF2-40B4-BE49-F238E27FC236}">
                <a16:creationId xmlns:a16="http://schemas.microsoft.com/office/drawing/2014/main" id="{EF7043C6-F87C-34AA-229E-D8B5AE1CF612}"/>
              </a:ext>
            </a:extLst>
          </p:cNvPr>
          <p:cNvCxnSpPr/>
          <p:nvPr/>
        </p:nvCxnSpPr>
        <p:spPr>
          <a:xfrm>
            <a:off x="6631783" y="2094409"/>
            <a:ext cx="0" cy="3818284"/>
          </a:xfrm>
          <a:prstGeom prst="line">
            <a:avLst/>
          </a:prstGeom>
          <a:ln w="6350">
            <a:solidFill>
              <a:srgbClr val="BFBFBF"/>
            </a:solidFill>
          </a:ln>
        </p:spPr>
      </p:cxnSp>
      <p:cxnSp>
        <p:nvCxnSpPr>
          <p:cNvPr id="24" name="目盛りの線5">
            <a:extLst>
              <a:ext uri="{FF2B5EF4-FFF2-40B4-BE49-F238E27FC236}">
                <a16:creationId xmlns:a16="http://schemas.microsoft.com/office/drawing/2014/main" id="{E143996B-7606-D3F1-9956-E55C988AB6F4}"/>
              </a:ext>
            </a:extLst>
          </p:cNvPr>
          <p:cNvCxnSpPr/>
          <p:nvPr/>
        </p:nvCxnSpPr>
        <p:spPr>
          <a:xfrm>
            <a:off x="7863530" y="2094409"/>
            <a:ext cx="0" cy="3818284"/>
          </a:xfrm>
          <a:prstGeom prst="line">
            <a:avLst/>
          </a:prstGeom>
          <a:ln w="6350">
            <a:solidFill>
              <a:srgbClr val="BFBFBF"/>
            </a:solidFill>
          </a:ln>
        </p:spPr>
      </p:cxnSp>
      <p:cxnSp>
        <p:nvCxnSpPr>
          <p:cNvPr id="25" name="目盛りの線6">
            <a:extLst>
              <a:ext uri="{FF2B5EF4-FFF2-40B4-BE49-F238E27FC236}">
                <a16:creationId xmlns:a16="http://schemas.microsoft.com/office/drawing/2014/main" id="{50C97179-09E2-1B9B-7C4C-A60322F675B5}"/>
              </a:ext>
            </a:extLst>
          </p:cNvPr>
          <p:cNvCxnSpPr/>
          <p:nvPr/>
        </p:nvCxnSpPr>
        <p:spPr>
          <a:xfrm>
            <a:off x="9095275" y="2094409"/>
            <a:ext cx="0" cy="3818284"/>
          </a:xfrm>
          <a:prstGeom prst="line">
            <a:avLst/>
          </a:prstGeom>
          <a:ln w="6350">
            <a:solidFill>
              <a:srgbClr val="BFBFBF"/>
            </a:solidFill>
          </a:ln>
        </p:spPr>
      </p:cxnSp>
      <p:cxnSp>
        <p:nvCxnSpPr>
          <p:cNvPr id="26" name="目盛りの線7">
            <a:extLst>
              <a:ext uri="{FF2B5EF4-FFF2-40B4-BE49-F238E27FC236}">
                <a16:creationId xmlns:a16="http://schemas.microsoft.com/office/drawing/2014/main" id="{DED2C7FF-4D68-781C-E6CC-6B2880597D5A}"/>
              </a:ext>
            </a:extLst>
          </p:cNvPr>
          <p:cNvCxnSpPr/>
          <p:nvPr/>
        </p:nvCxnSpPr>
        <p:spPr>
          <a:xfrm>
            <a:off x="10327022" y="2094409"/>
            <a:ext cx="0" cy="3818284"/>
          </a:xfrm>
          <a:prstGeom prst="line">
            <a:avLst/>
          </a:prstGeom>
          <a:ln w="6350">
            <a:solidFill>
              <a:srgbClr val="BFBFBF"/>
            </a:solidFill>
          </a:ln>
        </p:spPr>
      </p:cxnSp>
      <p:sp>
        <p:nvSpPr>
          <p:cNvPr id="30" name="帯 会場と日程を決める">
            <a:extLst>
              <a:ext uri="{FF2B5EF4-FFF2-40B4-BE49-F238E27FC236}">
                <a16:creationId xmlns:a16="http://schemas.microsoft.com/office/drawing/2014/main" id="{B74CEE51-D151-798F-420E-4DD1AEA3B0B1}"/>
              </a:ext>
            </a:extLst>
          </p:cNvPr>
          <p:cNvSpPr/>
          <p:nvPr/>
        </p:nvSpPr>
        <p:spPr>
          <a:xfrm>
            <a:off x="1668780" y="2204763"/>
            <a:ext cx="1303790" cy="256577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none" rtlCol="0" anchor="ctr"/>
          <a:lstStyle/>
          <a:p>
            <a:r>
              <a:rPr lang="ja-JP" altLang="en-US" sz="1100" dirty="0"/>
              <a:t>会場</a:t>
            </a:r>
            <a:r>
              <a:rPr lang="en-US" altLang="ja-JP" sz="1100" dirty="0"/>
              <a:t>/</a:t>
            </a:r>
            <a:r>
              <a:rPr lang="ja-JP" altLang="en-US" sz="1100" dirty="0"/>
              <a:t>日程ぎめ</a:t>
            </a:r>
            <a:endParaRPr sz="1100" dirty="0"/>
          </a:p>
        </p:txBody>
      </p:sp>
      <p:sp>
        <p:nvSpPr>
          <p:cNvPr id="61" name="帯 会場と日程を決める">
            <a:extLst>
              <a:ext uri="{FF2B5EF4-FFF2-40B4-BE49-F238E27FC236}">
                <a16:creationId xmlns:a16="http://schemas.microsoft.com/office/drawing/2014/main" id="{E2076851-9537-D4A1-1774-8324DFAD6A92}"/>
              </a:ext>
            </a:extLst>
          </p:cNvPr>
          <p:cNvSpPr/>
          <p:nvPr/>
        </p:nvSpPr>
        <p:spPr>
          <a:xfrm>
            <a:off x="2283853" y="2682480"/>
            <a:ext cx="1735345" cy="256577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none" rtlCol="0" anchor="ctr"/>
          <a:lstStyle/>
          <a:p>
            <a:r>
              <a:rPr lang="ja-JP" altLang="en-US" sz="1100" dirty="0"/>
              <a:t>資料構成決める</a:t>
            </a:r>
            <a:endParaRPr sz="1100" dirty="0"/>
          </a:p>
        </p:txBody>
      </p:sp>
      <p:sp>
        <p:nvSpPr>
          <p:cNvPr id="66" name="帯 会場と日程を決める">
            <a:extLst>
              <a:ext uri="{FF2B5EF4-FFF2-40B4-BE49-F238E27FC236}">
                <a16:creationId xmlns:a16="http://schemas.microsoft.com/office/drawing/2014/main" id="{B19756C6-43D4-B314-3EAC-E207329DAE10}"/>
              </a:ext>
            </a:extLst>
          </p:cNvPr>
          <p:cNvSpPr/>
          <p:nvPr/>
        </p:nvSpPr>
        <p:spPr>
          <a:xfrm>
            <a:off x="4214489" y="3128231"/>
            <a:ext cx="1808952" cy="256577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none" rtlCol="0" anchor="ctr"/>
          <a:lstStyle/>
          <a:p>
            <a:r>
              <a:rPr lang="ja-JP" altLang="en-US" sz="1100" dirty="0"/>
              <a:t>資料作成</a:t>
            </a:r>
            <a:endParaRPr sz="1100" dirty="0"/>
          </a:p>
        </p:txBody>
      </p:sp>
      <p:sp>
        <p:nvSpPr>
          <p:cNvPr id="75" name="帯 会場と日程を決める">
            <a:extLst>
              <a:ext uri="{FF2B5EF4-FFF2-40B4-BE49-F238E27FC236}">
                <a16:creationId xmlns:a16="http://schemas.microsoft.com/office/drawing/2014/main" id="{A113B52B-ED97-49A2-61A5-839A5B7AA9AF}"/>
              </a:ext>
            </a:extLst>
          </p:cNvPr>
          <p:cNvSpPr/>
          <p:nvPr/>
        </p:nvSpPr>
        <p:spPr>
          <a:xfrm>
            <a:off x="6020269" y="3623531"/>
            <a:ext cx="634025" cy="256577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none" rtlCol="0" anchor="ctr"/>
          <a:lstStyle/>
          <a:p>
            <a:r>
              <a:rPr lang="ja-JP" altLang="en-US" sz="1100" dirty="0"/>
              <a:t>部長レビュー</a:t>
            </a:r>
            <a:endParaRPr sz="1100" dirty="0"/>
          </a:p>
        </p:txBody>
      </p:sp>
      <p:sp>
        <p:nvSpPr>
          <p:cNvPr id="76" name="四角形: 角を丸くする 75">
            <a:extLst>
              <a:ext uri="{FF2B5EF4-FFF2-40B4-BE49-F238E27FC236}">
                <a16:creationId xmlns:a16="http://schemas.microsoft.com/office/drawing/2014/main" id="{66CBDF5A-3FD6-6DDB-7BF5-E67EA6CA6692}"/>
              </a:ext>
            </a:extLst>
          </p:cNvPr>
          <p:cNvSpPr/>
          <p:nvPr/>
        </p:nvSpPr>
        <p:spPr>
          <a:xfrm>
            <a:off x="557464" y="2204763"/>
            <a:ext cx="992542" cy="1749406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準備</a:t>
            </a:r>
          </a:p>
        </p:txBody>
      </p:sp>
      <p:sp>
        <p:nvSpPr>
          <p:cNvPr id="77" name="四角形: 角を丸くする 76">
            <a:extLst>
              <a:ext uri="{FF2B5EF4-FFF2-40B4-BE49-F238E27FC236}">
                <a16:creationId xmlns:a16="http://schemas.microsoft.com/office/drawing/2014/main" id="{0AB69F36-7852-B1BA-EBBD-E39E3C2159AC}"/>
              </a:ext>
            </a:extLst>
          </p:cNvPr>
          <p:cNvSpPr/>
          <p:nvPr/>
        </p:nvSpPr>
        <p:spPr>
          <a:xfrm>
            <a:off x="557464" y="4052039"/>
            <a:ext cx="992542" cy="861255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告知</a:t>
            </a:r>
          </a:p>
        </p:txBody>
      </p:sp>
      <p:sp>
        <p:nvSpPr>
          <p:cNvPr id="78" name="四角形: 角を丸くする 77">
            <a:extLst>
              <a:ext uri="{FF2B5EF4-FFF2-40B4-BE49-F238E27FC236}">
                <a16:creationId xmlns:a16="http://schemas.microsoft.com/office/drawing/2014/main" id="{B2289646-A82C-16F3-DB33-301E2BD833CB}"/>
              </a:ext>
            </a:extLst>
          </p:cNvPr>
          <p:cNvSpPr/>
          <p:nvPr/>
        </p:nvSpPr>
        <p:spPr>
          <a:xfrm>
            <a:off x="557464" y="5004539"/>
            <a:ext cx="992542" cy="861255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当日</a:t>
            </a:r>
          </a:p>
        </p:txBody>
      </p:sp>
      <p:sp>
        <p:nvSpPr>
          <p:cNvPr id="80" name="節目 説明会">
            <a:extLst>
              <a:ext uri="{FF2B5EF4-FFF2-40B4-BE49-F238E27FC236}">
                <a16:creationId xmlns:a16="http://schemas.microsoft.com/office/drawing/2014/main" id="{F2CF8B56-06CA-481C-FC3C-106CACD22FE5}"/>
              </a:ext>
            </a:extLst>
          </p:cNvPr>
          <p:cNvSpPr/>
          <p:nvPr/>
        </p:nvSpPr>
        <p:spPr>
          <a:xfrm>
            <a:off x="3903418" y="2726616"/>
            <a:ext cx="172976" cy="164581"/>
          </a:xfrm>
          <a:prstGeom prst="diamond">
            <a:avLst/>
          </a:prstGeom>
          <a:solidFill>
            <a:srgbClr val="ED6F6C"/>
          </a:solidFill>
          <a:ln w="12700">
            <a:solidFill>
              <a:schemeClr val="tx1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帯 案内を出す">
            <a:extLst>
              <a:ext uri="{FF2B5EF4-FFF2-40B4-BE49-F238E27FC236}">
                <a16:creationId xmlns:a16="http://schemas.microsoft.com/office/drawing/2014/main" id="{B74CEE51-D151-798F-420E-4DD1AEA3B0B1}"/>
              </a:ext>
            </a:extLst>
          </p:cNvPr>
          <p:cNvSpPr/>
          <p:nvPr/>
        </p:nvSpPr>
        <p:spPr>
          <a:xfrm>
            <a:off x="5364000" y="4111200"/>
            <a:ext cx="1303200" cy="255600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none" rtlCol="0" anchor="ctr"/>
          <a:lstStyle/>
          <a:p>
            <a:r>
              <a:rPr lang="ja-JP" altLang="en-US" sz="1100" dirty="0"/>
              <a:t>案内を出す</a:t>
            </a:r>
            <a:r>
              <a:rPr lang="en-US" altLang="ja-JP" sz="1100" dirty="0"/>
              <a:t/>
            </a:r>
            <a:r>
              <a:rPr lang="ja-JP" altLang="en-US" sz="1100" dirty="0"/>
              <a:t/>
            </a:r>
            <a:endParaRPr sz="1100" dirty="0"/>
          </a:p>
        </p:txBody>
      </p:sp>
      <p:sp>
        <p:nvSpPr>
          <p:cNvPr id="80" name="節目">
            <a:extLst>
              <a:ext uri="{FF2B5EF4-FFF2-40B4-BE49-F238E27FC236}">
                <a16:creationId xmlns:a16="http://schemas.microsoft.com/office/drawing/2014/main" id="{F2CF8B56-06CA-481C-FC3C-106CACD22FE5}"/>
              </a:ext>
            </a:extLst>
          </p:cNvPr>
          <p:cNvSpPr/>
          <p:nvPr/>
        </p:nvSpPr>
        <p:spPr>
          <a:xfrm>
            <a:off x="6552000" y="4154400"/>
            <a:ext cx="172976" cy="164581"/>
          </a:xfrm>
          <a:prstGeom prst="diamond">
            <a:avLst/>
          </a:prstGeom>
          <a:solidFill>
            <a:srgbClr val="ED6F6C"/>
          </a:solidFill>
          <a:ln w="12700">
            <a:solidFill>
              <a:schemeClr val="tx1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帯 出欠をとる">
            <a:extLst>
              <a:ext uri="{FF2B5EF4-FFF2-40B4-BE49-F238E27FC236}">
                <a16:creationId xmlns:a16="http://schemas.microsoft.com/office/drawing/2014/main" id="{B74CEE51-D151-798F-420E-4DD1AEA3B0B1}"/>
              </a:ext>
            </a:extLst>
          </p:cNvPr>
          <p:cNvSpPr/>
          <p:nvPr/>
        </p:nvSpPr>
        <p:spPr>
          <a:xfrm>
            <a:off x="6595200" y="4590000"/>
            <a:ext cx="2534400" cy="255600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none" rtlCol="0" anchor="ctr"/>
          <a:lstStyle/>
          <a:p>
            <a:r>
              <a:rPr lang="ja-JP" altLang="en-US" sz="1100" dirty="0"/>
              <a:t>出欠をとる</a:t>
            </a:r>
            <a:r>
              <a:rPr lang="en-US" altLang="ja-JP" sz="1100" dirty="0"/>
              <a:t/>
            </a:r>
            <a:r>
              <a:rPr lang="ja-JP" altLang="en-US" sz="1100" dirty="0"/>
              <a:t/>
            </a:r>
            <a:endParaRPr sz="1100" dirty="0"/>
          </a:p>
        </p:txBody>
      </p:sp>
      <p:sp>
        <p:nvSpPr>
          <p:cNvPr id="30" name="帯 リハーサル">
            <a:extLst>
              <a:ext uri="{FF2B5EF4-FFF2-40B4-BE49-F238E27FC236}">
                <a16:creationId xmlns:a16="http://schemas.microsoft.com/office/drawing/2014/main" id="{B74CEE51-D151-798F-420E-4DD1AEA3B0B1}"/>
              </a:ext>
            </a:extLst>
          </p:cNvPr>
          <p:cNvSpPr/>
          <p:nvPr/>
        </p:nvSpPr>
        <p:spPr>
          <a:xfrm>
            <a:off x="9057600" y="5065200"/>
            <a:ext cx="1303200" cy="255600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none" rtlCol="0" anchor="ctr"/>
          <a:lstStyle/>
          <a:p>
            <a:r>
              <a:rPr lang="ja-JP" altLang="en-US" sz="1100" dirty="0"/>
              <a:t>リハーサル</a:t>
            </a:r>
            <a:r>
              <a:rPr lang="en-US" altLang="ja-JP" sz="1100" dirty="0"/>
              <a:t/>
            </a:r>
            <a:r>
              <a:rPr lang="ja-JP" altLang="en-US" sz="1100" dirty="0"/>
              <a:t/>
            </a:r>
            <a:endParaRPr sz="1100" dirty="0"/>
          </a:p>
        </p:txBody>
      </p:sp>
      <p:sp>
        <p:nvSpPr>
          <p:cNvPr id="30" name="帯 説明会">
            <a:extLst>
              <a:ext uri="{FF2B5EF4-FFF2-40B4-BE49-F238E27FC236}">
                <a16:creationId xmlns:a16="http://schemas.microsoft.com/office/drawing/2014/main" id="{B74CEE51-D151-798F-420E-4DD1AEA3B0B1}"/>
              </a:ext>
            </a:extLst>
          </p:cNvPr>
          <p:cNvSpPr/>
          <p:nvPr/>
        </p:nvSpPr>
        <p:spPr>
          <a:xfrm>
            <a:off x="10288800" y="5544000"/>
            <a:ext cx="1267200" cy="255600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none" rtlCol="0" anchor="ctr"/>
          <a:lstStyle/>
          <a:p>
            <a:r>
              <a:rPr lang="ja-JP" altLang="en-US" sz="1100" dirty="0"/>
              <a:t>説明会</a:t>
            </a:r>
            <a:r>
              <a:rPr lang="en-US" altLang="ja-JP" sz="1100" dirty="0"/>
              <a:t/>
            </a:r>
            <a:r>
              <a:rPr lang="ja-JP" altLang="en-US" sz="1100" dirty="0"/>
              <a:t/>
            </a:r>
            <a:endParaRPr sz="1100" dirty="0"/>
          </a:p>
        </p:txBody>
      </p:sp>
    </p:spTree>
    <p:extLst>
      <p:ext uri="{BB962C8B-B14F-4D97-AF65-F5344CB8AC3E}">
        <p14:creationId xmlns:p14="http://schemas.microsoft.com/office/powerpoint/2010/main" val="2155157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グ"/>
          <p:cNvSpPr/>
          <p:nvPr/>
        </p:nvSpPr>
        <p:spPr>
          <a:xfrm>
            <a:off x="360000" y="324000"/>
            <a:ext cx="1368000" cy="324000"/>
          </a:xfrm>
          <a:prstGeom prst="rect">
            <a:avLst/>
          </a:prstGeom>
          <a:solidFill>
            <a:srgbClr val="262626"/>
          </a:solidFill>
          <a:ln>
            <a:noFill/>
          </a:ln>
          <a:effectLst/>
        </p:spPr>
        <p:txBody>
          <a:bodyPr wrap="square" lIns="72000" tIns="36000" rIns="72000" bIns="36000" rtlCol="0" anchor="ctr"/>
          <a:lstStyle/>
          <a:p>
            <a:pPr algn="ctr"/>
            <a:r>
              <a:rPr lang="ja-JP" sz="1100" b="1">
                <a:solidFill>
                  <a:srgbClr val="FFEE00"/>
                </a:solidFill>
                <a:latin typeface="Meiryo UI"/>
                <a:ea typeface="Meiryo UI"/>
              </a:rPr>
              <a:t>スケジュールテンプレ</a:t>
            </a:r>
          </a:p>
        </p:txBody>
      </p:sp>
      <p:sp>
        <p:nvSpPr>
          <p:cNvPr id="3" name="タイトル"/>
          <p:cNvSpPr txBox="1"/>
          <p:nvPr/>
        </p:nvSpPr>
        <p:spPr>
          <a:xfrm>
            <a:off x="1835999" y="306000"/>
            <a:ext cx="9360000" cy="360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2000" b="1">
                <a:solidFill>
                  <a:srgbClr val="262626"/>
                </a:solidFill>
                <a:latin typeface="Meiryo UI"/>
                <a:ea typeface="Meiryo UI"/>
              </a:rPr>
              <a:t>今後の進め方</a:t>
            </a:r>
          </a:p>
        </p:txBody>
      </p:sp>
      <p:sp>
        <p:nvSpPr>
          <p:cNvPr id="4" name="説明"/>
          <p:cNvSpPr txBox="1"/>
          <p:nvPr/>
        </p:nvSpPr>
        <p:spPr>
          <a:xfrm>
            <a:off x="1835999" y="666000"/>
            <a:ext cx="10080000" cy="251999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altLang="en-US" sz="1100" b="0" dirty="0">
                <a:solidFill>
                  <a:srgbClr val="6B6B6B"/>
                </a:solidFill>
                <a:latin typeface="Meiryo UI"/>
                <a:ea typeface="Meiryo UI"/>
              </a:rPr>
              <a:t>矢羽根でざっくりパターン。提案書に概要だけ表現する場合</a:t>
            </a:r>
            <a:endParaRPr lang="ja-JP" sz="1100" b="0" dirty="0">
              <a:solidFill>
                <a:srgbClr val="6B6B6B"/>
              </a:solidFill>
              <a:latin typeface="Meiryo UI"/>
              <a:ea typeface="Meiryo UI"/>
            </a:endParaRPr>
          </a:p>
        </p:txBody>
      </p:sp>
      <p:cxnSp>
        <p:nvCxnSpPr>
          <p:cNvPr id="5" name="罫線"/>
          <p:cNvCxnSpPr/>
          <p:nvPr/>
        </p:nvCxnSpPr>
        <p:spPr>
          <a:xfrm>
            <a:off x="360000" y="972000"/>
            <a:ext cx="11473200" cy="0"/>
          </a:xfrm>
          <a:prstGeom prst="line">
            <a:avLst/>
          </a:prstGeom>
          <a:ln w="9525">
            <a:solidFill>
              <a:srgbClr val="BFBFBF"/>
            </a:solidFill>
          </a:ln>
        </p:spPr>
      </p:cxnSp>
      <p:sp>
        <p:nvSpPr>
          <p:cNvPr id="6" name="注記"/>
          <p:cNvSpPr txBox="1"/>
          <p:nvPr/>
        </p:nvSpPr>
        <p:spPr>
          <a:xfrm>
            <a:off x="360000" y="6498000"/>
            <a:ext cx="8640000" cy="216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lang="ja-JP" sz="900" b="0">
                <a:solidFill>
                  <a:srgbClr val="6B6B6B"/>
                </a:solidFill>
                <a:latin typeface="Meiryo UI"/>
                <a:ea typeface="Meiryo UI"/>
              </a:rPr>
              <a:t>ジシューー（pptgakko.com）のスケジュールテンプレ。中身は架空の例です。コピーして自分の資料に貼って使ってOK</a:t>
            </a:r>
          </a:p>
        </p:txBody>
      </p:sp>
      <p:sp>
        <p:nvSpPr>
          <p:cNvPr id="7" name="矢羽根 STEP1　現状の整理"/>
          <p:cNvSpPr/>
          <p:nvPr/>
        </p:nvSpPr>
        <p:spPr>
          <a:xfrm>
            <a:off x="859522" y="2346040"/>
            <a:ext cx="2618075" cy="748081"/>
          </a:xfrm>
          <a:prstGeom prst="homePlate">
            <a:avLst>
              <a:gd name="adj" fmla="val 30000"/>
            </a:avLst>
          </a:prstGeom>
          <a:solidFill>
            <a:schemeClr val="bg1">
              <a:lumMod val="95000"/>
            </a:schemeClr>
          </a:solidFill>
          <a:ln w="12700">
            <a:solidFill>
              <a:srgbClr val="262626"/>
            </a:solidFill>
          </a:ln>
          <a:effectLst/>
        </p:spPr>
        <p:txBody>
          <a:bodyPr wrap="square" lIns="108000" tIns="18000" rIns="216000" bIns="18000" rtlCol="0" anchor="ctr"/>
          <a:lstStyle/>
          <a:p>
            <a:pPr algn="l"/>
            <a:r>
              <a:rPr lang="ja-JP" sz="1600" b="1">
                <a:solidFill>
                  <a:srgbClr val="262626"/>
                </a:solidFill>
                <a:latin typeface="Meiryo UI"/>
                <a:ea typeface="Meiryo UI"/>
              </a:rPr>
              <a:t>STEP1　現状の整理</a:t>
            </a:r>
          </a:p>
        </p:txBody>
      </p:sp>
      <p:sp>
        <p:nvSpPr>
          <p:cNvPr id="8" name="期間 STEP1　現状の整理"/>
          <p:cNvSpPr txBox="1"/>
          <p:nvPr/>
        </p:nvSpPr>
        <p:spPr>
          <a:xfrm>
            <a:off x="942635" y="3251610"/>
            <a:ext cx="2451848" cy="314981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1600" b="1">
                <a:solidFill>
                  <a:srgbClr val="262626"/>
                </a:solidFill>
                <a:latin typeface="Meiryo UI"/>
                <a:ea typeface="Meiryo UI"/>
              </a:rPr>
              <a:t>4月</a:t>
            </a:r>
          </a:p>
        </p:txBody>
      </p:sp>
      <p:sp>
        <p:nvSpPr>
          <p:cNvPr id="10" name="やること STEP1　現状の整理"/>
          <p:cNvSpPr txBox="1"/>
          <p:nvPr/>
        </p:nvSpPr>
        <p:spPr>
          <a:xfrm>
            <a:off x="942635" y="3724083"/>
            <a:ext cx="2451848" cy="1574907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lang="ja-JP" sz="1400" b="0">
                <a:solidFill>
                  <a:srgbClr val="262626"/>
                </a:solidFill>
                <a:latin typeface="Meiryo UI"/>
                <a:ea typeface="Meiryo UI"/>
              </a:rPr>
              <a:t>・今の業務の流れを洗い出す</a:t>
            </a:r>
          </a:p>
          <a:p>
            <a:pPr algn="l"/>
            <a:r>
              <a:rPr lang="ja-JP" sz="1400" b="0">
                <a:solidFill>
                  <a:srgbClr val="262626"/>
                </a:solidFill>
                <a:latin typeface="Meiryo UI"/>
                <a:ea typeface="Meiryo UI"/>
              </a:rPr>
              <a:t>・困っていることを集める</a:t>
            </a:r>
          </a:p>
        </p:txBody>
      </p:sp>
      <p:sp>
        <p:nvSpPr>
          <p:cNvPr id="11" name="矢羽根 STEP2　要件の決定"/>
          <p:cNvSpPr/>
          <p:nvPr/>
        </p:nvSpPr>
        <p:spPr>
          <a:xfrm>
            <a:off x="3543500" y="2346040"/>
            <a:ext cx="2618075" cy="748081"/>
          </a:xfrm>
          <a:prstGeom prst="homePlate">
            <a:avLst>
              <a:gd name="adj" fmla="val 30000"/>
            </a:avLst>
          </a:prstGeom>
          <a:solidFill>
            <a:schemeClr val="bg1">
              <a:lumMod val="95000"/>
            </a:schemeClr>
          </a:solidFill>
          <a:ln w="12700">
            <a:solidFill>
              <a:srgbClr val="262626"/>
            </a:solidFill>
          </a:ln>
          <a:effectLst/>
        </p:spPr>
        <p:txBody>
          <a:bodyPr wrap="square" lIns="108000" tIns="18000" rIns="216000" bIns="18000" rtlCol="0" anchor="ctr"/>
          <a:lstStyle/>
          <a:p>
            <a:pPr algn="l"/>
            <a:r>
              <a:rPr lang="ja-JP" sz="1600" b="1">
                <a:solidFill>
                  <a:srgbClr val="262626"/>
                </a:solidFill>
                <a:latin typeface="Meiryo UI"/>
                <a:ea typeface="Meiryo UI"/>
              </a:rPr>
              <a:t>STEP2　要件の決定</a:t>
            </a:r>
          </a:p>
        </p:txBody>
      </p:sp>
      <p:sp>
        <p:nvSpPr>
          <p:cNvPr id="12" name="期間 STEP2　要件の決定"/>
          <p:cNvSpPr txBox="1"/>
          <p:nvPr/>
        </p:nvSpPr>
        <p:spPr>
          <a:xfrm>
            <a:off x="3626614" y="3251610"/>
            <a:ext cx="2451848" cy="314981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1600" b="1">
                <a:solidFill>
                  <a:srgbClr val="262626"/>
                </a:solidFill>
                <a:latin typeface="Meiryo UI"/>
                <a:ea typeface="Meiryo UI"/>
              </a:rPr>
              <a:t>5〜6月</a:t>
            </a:r>
          </a:p>
        </p:txBody>
      </p:sp>
      <p:sp>
        <p:nvSpPr>
          <p:cNvPr id="14" name="やること STEP2　要件の決定"/>
          <p:cNvSpPr txBox="1"/>
          <p:nvPr/>
        </p:nvSpPr>
        <p:spPr>
          <a:xfrm>
            <a:off x="3626614" y="3724083"/>
            <a:ext cx="2451848" cy="1574907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lang="ja-JP" sz="1400" b="0">
                <a:solidFill>
                  <a:srgbClr val="262626"/>
                </a:solidFill>
                <a:latin typeface="Meiryo UI"/>
                <a:ea typeface="Meiryo UI"/>
              </a:rPr>
              <a:t>・新しい業務の流れを決める</a:t>
            </a:r>
          </a:p>
          <a:p>
            <a:pPr algn="l"/>
            <a:r>
              <a:rPr lang="ja-JP" sz="1400" b="0">
                <a:solidFill>
                  <a:srgbClr val="262626"/>
                </a:solidFill>
                <a:latin typeface="Meiryo UI"/>
                <a:ea typeface="Meiryo UI"/>
              </a:rPr>
              <a:t>・必要な機能を決める</a:t>
            </a:r>
          </a:p>
        </p:txBody>
      </p:sp>
      <p:sp>
        <p:nvSpPr>
          <p:cNvPr id="15" name="矢羽根 STEP3　設定・テスト"/>
          <p:cNvSpPr/>
          <p:nvPr/>
        </p:nvSpPr>
        <p:spPr>
          <a:xfrm>
            <a:off x="6227479" y="2346040"/>
            <a:ext cx="2618075" cy="748081"/>
          </a:xfrm>
          <a:prstGeom prst="homePlate">
            <a:avLst>
              <a:gd name="adj" fmla="val 30000"/>
            </a:avLst>
          </a:prstGeom>
          <a:solidFill>
            <a:schemeClr val="bg1">
              <a:lumMod val="95000"/>
            </a:schemeClr>
          </a:solidFill>
          <a:ln w="12700">
            <a:solidFill>
              <a:srgbClr val="262626"/>
            </a:solidFill>
          </a:ln>
          <a:effectLst/>
        </p:spPr>
        <p:txBody>
          <a:bodyPr wrap="square" lIns="108000" tIns="18000" rIns="216000" bIns="18000" rtlCol="0" anchor="ctr"/>
          <a:lstStyle/>
          <a:p>
            <a:pPr algn="l"/>
            <a:r>
              <a:rPr lang="ja-JP" sz="1600" b="1">
                <a:solidFill>
                  <a:srgbClr val="262626"/>
                </a:solidFill>
                <a:latin typeface="Meiryo UI"/>
                <a:ea typeface="Meiryo UI"/>
              </a:rPr>
              <a:t>STEP3　設定・テスト</a:t>
            </a:r>
          </a:p>
        </p:txBody>
      </p:sp>
      <p:sp>
        <p:nvSpPr>
          <p:cNvPr id="16" name="期間 STEP3　設定・テスト"/>
          <p:cNvSpPr txBox="1"/>
          <p:nvPr/>
        </p:nvSpPr>
        <p:spPr>
          <a:xfrm>
            <a:off x="6310592" y="3251610"/>
            <a:ext cx="2451848" cy="314981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1600" b="1">
                <a:solidFill>
                  <a:srgbClr val="262626"/>
                </a:solidFill>
                <a:latin typeface="Meiryo UI"/>
                <a:ea typeface="Meiryo UI"/>
              </a:rPr>
              <a:t>7〜8月</a:t>
            </a:r>
          </a:p>
        </p:txBody>
      </p:sp>
      <p:sp>
        <p:nvSpPr>
          <p:cNvPr id="18" name="やること STEP3　設定・テスト"/>
          <p:cNvSpPr txBox="1"/>
          <p:nvPr/>
        </p:nvSpPr>
        <p:spPr>
          <a:xfrm>
            <a:off x="6310592" y="3724083"/>
            <a:ext cx="2451848" cy="1574907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lang="ja-JP" sz="1400" b="0">
                <a:solidFill>
                  <a:srgbClr val="262626"/>
                </a:solidFill>
                <a:latin typeface="Meiryo UI"/>
                <a:ea typeface="Meiryo UI"/>
              </a:rPr>
              <a:t>・画面と帳票を設定する</a:t>
            </a:r>
          </a:p>
          <a:p>
            <a:pPr algn="l"/>
            <a:r>
              <a:rPr lang="ja-JP" sz="1400" b="0">
                <a:solidFill>
                  <a:srgbClr val="262626"/>
                </a:solidFill>
                <a:latin typeface="Meiryo UI"/>
                <a:ea typeface="Meiryo UI"/>
              </a:rPr>
              <a:t>・データを移してテストする</a:t>
            </a:r>
          </a:p>
        </p:txBody>
      </p:sp>
      <p:sp>
        <p:nvSpPr>
          <p:cNvPr id="19" name="矢羽根 STEP4　本稼働"/>
          <p:cNvSpPr/>
          <p:nvPr/>
        </p:nvSpPr>
        <p:spPr>
          <a:xfrm>
            <a:off x="8911457" y="2346040"/>
            <a:ext cx="2618075" cy="748081"/>
          </a:xfrm>
          <a:prstGeom prst="homePlate">
            <a:avLst>
              <a:gd name="adj" fmla="val 30000"/>
            </a:avLst>
          </a:prstGeom>
          <a:solidFill>
            <a:schemeClr val="bg1">
              <a:lumMod val="95000"/>
            </a:schemeClr>
          </a:solidFill>
          <a:ln w="12700">
            <a:solidFill>
              <a:srgbClr val="262626"/>
            </a:solidFill>
          </a:ln>
          <a:effectLst/>
        </p:spPr>
        <p:txBody>
          <a:bodyPr wrap="square" lIns="108000" tIns="18000" rIns="216000" bIns="18000" rtlCol="0" anchor="ctr"/>
          <a:lstStyle/>
          <a:p>
            <a:pPr algn="l"/>
            <a:r>
              <a:rPr lang="ja-JP" sz="1600" b="1">
                <a:solidFill>
                  <a:srgbClr val="262626"/>
                </a:solidFill>
                <a:latin typeface="Meiryo UI"/>
                <a:ea typeface="Meiryo UI"/>
              </a:rPr>
              <a:t>STEP4　本稼働</a:t>
            </a:r>
          </a:p>
        </p:txBody>
      </p:sp>
      <p:sp>
        <p:nvSpPr>
          <p:cNvPr id="20" name="期間 STEP4　本稼働"/>
          <p:cNvSpPr txBox="1"/>
          <p:nvPr/>
        </p:nvSpPr>
        <p:spPr>
          <a:xfrm>
            <a:off x="8994571" y="3251610"/>
            <a:ext cx="2451848" cy="314981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1600" b="1">
                <a:solidFill>
                  <a:srgbClr val="262626"/>
                </a:solidFill>
                <a:latin typeface="Meiryo UI"/>
                <a:ea typeface="Meiryo UI"/>
              </a:rPr>
              <a:t>9月〜</a:t>
            </a:r>
          </a:p>
        </p:txBody>
      </p:sp>
      <p:sp>
        <p:nvSpPr>
          <p:cNvPr id="22" name="やること STEP4　本稼働"/>
          <p:cNvSpPr txBox="1"/>
          <p:nvPr/>
        </p:nvSpPr>
        <p:spPr>
          <a:xfrm>
            <a:off x="8994571" y="3724083"/>
            <a:ext cx="2451848" cy="1574907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lang="ja-JP" sz="1400" b="0">
                <a:solidFill>
                  <a:srgbClr val="262626"/>
                </a:solidFill>
                <a:latin typeface="Meiryo UI"/>
                <a:ea typeface="Meiryo UI"/>
              </a:rPr>
              <a:t>・社内説明会</a:t>
            </a:r>
          </a:p>
          <a:p>
            <a:pPr algn="l"/>
            <a:r>
              <a:rPr lang="ja-JP" sz="1400" b="0">
                <a:solidFill>
                  <a:srgbClr val="262626"/>
                </a:solidFill>
                <a:latin typeface="Meiryo UI"/>
                <a:ea typeface="Meiryo UI"/>
              </a:rPr>
              <a:t>・本稼働、1か月は毎週ふりかえり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2623</TotalTime>
  <Words>387</Words>
  <Application>Microsoft Office PowerPoint</Application>
  <PresentationFormat>ワイド画面</PresentationFormat>
  <Paragraphs>84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8" baseType="lpstr">
      <vt:lpstr>Meiryo UI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ジシューー</dc:creator>
  <cp:lastModifiedBy>ジシューー</cp:lastModifiedBy>
  <cp:revision>179</cp:revision>
  <dcterms:created xsi:type="dcterms:W3CDTF">2021-03-30T20:21:31Z</dcterms:created>
  <dcterms:modified xsi:type="dcterms:W3CDTF">2026-10-29T09:17:44Z</dcterms:modified>
</cp:coreProperties>
</file>