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4" r:id="rId2"/>
    <p:sldId id="36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DE2C"/>
    <a:srgbClr val="ED6F6C"/>
    <a:srgbClr val="EEEEEE"/>
    <a:srgbClr val="EE6F6A"/>
    <a:srgbClr val="10949C"/>
    <a:srgbClr val="0E969C"/>
    <a:srgbClr val="9CF2F6"/>
    <a:srgbClr val="FAD3D2"/>
    <a:srgbClr val="FAD9D7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E0A83A-3B4F-4B1B-8028-956830F7B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259E38-D6F1-4882-AD4B-705116B62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F3F490-7710-46D7-A55D-D5C09564E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6A0F-64B9-46E6-9476-56DF2B7D38F2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B4304D-10EE-413D-9555-EF3AF7A2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981408-A28A-44E5-A9A6-03EDB99D1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89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CC1EDC-9B88-4526-A78A-76F4A14D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7A13F2-3105-40BC-BF22-6638E1AE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游ゴシック" panose="020B0400000000000000" pitchFamily="50" charset="-128"/>
              <a:buChar char="‒"/>
              <a:defRPr/>
            </a:lvl2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BAD5F-68AB-4726-A301-FB4136F4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6A0F-64B9-46E6-9476-56DF2B7D38F2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1EE0DD-673F-4E0D-B6F9-A8863278A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A52557-DEBA-446A-857A-29895ACCB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64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6E48A16-1D23-48D4-9458-25B6777C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29ECEC-15FD-42AC-9380-5C35B356D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158ED0-8C94-4856-AF5F-E0B72B86F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16A0F-64B9-46E6-9476-56DF2B7D38F2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A2930D-08CE-40C9-9B21-A889E0A93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558BD4-3944-44C4-9AD4-0202FA145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04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/>
          <p:cNvSpPr/>
          <p:nvPr/>
        </p:nvSpPr>
        <p:spPr>
          <a:xfrm>
            <a:off x="360000" y="324000"/>
            <a:ext cx="1296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吹き出しサンプル集</a:t>
            </a:r>
          </a:p>
        </p:txBody>
      </p:sp>
      <p:sp>
        <p:nvSpPr>
          <p:cNvPr id="3" name="タイトル"/>
          <p:cNvSpPr txBox="1"/>
          <p:nvPr/>
        </p:nvSpPr>
        <p:spPr>
          <a:xfrm>
            <a:off x="1764000" y="306000"/>
            <a:ext cx="864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000" b="1" dirty="0">
                <a:solidFill>
                  <a:srgbClr val="262626"/>
                </a:solidFill>
                <a:latin typeface="Meiryo UI"/>
                <a:ea typeface="Meiryo UI"/>
              </a:rPr>
              <a:t>① 吹き出しの種類</a:t>
            </a:r>
            <a:r>
              <a:rPr lang="ja-JP" altLang="en-US" sz="2000" b="1" dirty="0">
                <a:solidFill>
                  <a:srgbClr val="262626"/>
                </a:solidFill>
                <a:latin typeface="Meiryo UI"/>
                <a:ea typeface="Meiryo UI"/>
              </a:rPr>
              <a:t>色々</a:t>
            </a:r>
            <a:endParaRPr lang="ja-JP" sz="20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5" name="罫線"/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/>
          <p:cNvSpPr txBox="1"/>
          <p:nvPr/>
        </p:nvSpPr>
        <p:spPr>
          <a:xfrm>
            <a:off x="360000" y="6462000"/>
            <a:ext cx="720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ジシューー（pptgakko.com）の吹き出しサンプル集。コピーして自分の資料に貼って使ってOK</a:t>
            </a:r>
          </a:p>
        </p:txBody>
      </p:sp>
      <p:sp>
        <p:nvSpPr>
          <p:cNvPr id="7" name="吹き出し 角を丸めた四角形"/>
          <p:cNvSpPr/>
          <p:nvPr/>
        </p:nvSpPr>
        <p:spPr>
          <a:xfrm>
            <a:off x="1098416" y="1431000"/>
            <a:ext cx="2015999" cy="936000"/>
          </a:xfrm>
          <a:prstGeom prst="wedgeRoundRectCallout">
            <a:avLst>
              <a:gd name="adj1" fmla="val -30357"/>
              <a:gd name="adj2" fmla="val 88461"/>
              <a:gd name="adj3" fmla="val 10000"/>
            </a:avLst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角を丸めた四角形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416" y="3087000"/>
            <a:ext cx="3096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これが基本。9割はこれ</a:t>
            </a:r>
          </a:p>
        </p:txBody>
      </p:sp>
      <p:sp>
        <p:nvSpPr>
          <p:cNvPr id="9" name="吹き出し 四角形"/>
          <p:cNvSpPr/>
          <p:nvPr/>
        </p:nvSpPr>
        <p:spPr>
          <a:xfrm>
            <a:off x="6717927" y="1431000"/>
            <a:ext cx="2015999" cy="936000"/>
          </a:xfrm>
          <a:prstGeom prst="wedgeRectCallout">
            <a:avLst>
              <a:gd name="adj1" fmla="val -30357"/>
              <a:gd name="adj2" fmla="val 88461"/>
            </a:avLst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四角形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94048" y="3087000"/>
            <a:ext cx="3096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固い印象。表や画面の注釈に</a:t>
            </a:r>
          </a:p>
        </p:txBody>
      </p:sp>
      <p:sp>
        <p:nvSpPr>
          <p:cNvPr id="11" name="吹き出し 線（枠付き）"/>
          <p:cNvSpPr/>
          <p:nvPr/>
        </p:nvSpPr>
        <p:spPr>
          <a:xfrm>
            <a:off x="9804165" y="3420601"/>
            <a:ext cx="1460131" cy="549001"/>
          </a:xfrm>
          <a:prstGeom prst="borderCallout1">
            <a:avLst>
              <a:gd name="adj1" fmla="val 100000"/>
              <a:gd name="adj2" fmla="val 15000"/>
              <a:gd name="adj3" fmla="val 197044"/>
              <a:gd name="adj4" fmla="val 19008"/>
            </a:avLst>
          </a:prstGeom>
          <a:solidFill>
            <a:srgbClr val="FFFFFF"/>
          </a:solidFill>
          <a:ln w="12700">
            <a:solidFill>
              <a:srgbClr val="262626"/>
            </a:solidFill>
            <a:tailEnd type="oval"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線（枠付き）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62738" y="5972362"/>
            <a:ext cx="3350411" cy="33566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altLang="en-US" sz="1000" b="0" dirty="0">
                <a:solidFill>
                  <a:srgbClr val="6B6B6B"/>
                </a:solidFill>
                <a:latin typeface="Meiryo UI"/>
                <a:ea typeface="Meiryo UI"/>
              </a:rPr>
              <a:t>先端を丸く。</a:t>
            </a:r>
            <a:r>
              <a:rPr lang="ja-JP" sz="1000" b="0" dirty="0">
                <a:solidFill>
                  <a:srgbClr val="6B6B6B"/>
                </a:solidFill>
                <a:latin typeface="Meiryo UI"/>
                <a:ea typeface="Meiryo UI"/>
              </a:rPr>
              <a:t>注釈に</a:t>
            </a:r>
            <a:r>
              <a:rPr lang="ja-JP" altLang="en-US" sz="1000" b="0" dirty="0">
                <a:solidFill>
                  <a:srgbClr val="6B6B6B"/>
                </a:solidFill>
                <a:latin typeface="Meiryo UI"/>
                <a:ea typeface="Meiryo UI"/>
              </a:rPr>
              <a:t>よく使う。</a:t>
            </a:r>
            <a:br>
              <a:rPr lang="en-US" altLang="ja-JP" sz="1000" b="0" dirty="0">
                <a:solidFill>
                  <a:srgbClr val="6B6B6B"/>
                </a:solidFill>
                <a:latin typeface="Meiryo UI"/>
                <a:ea typeface="Meiryo UI"/>
              </a:rPr>
            </a:br>
            <a:r>
              <a:rPr lang="ja-JP" altLang="en-US" sz="1000" b="0" dirty="0">
                <a:solidFill>
                  <a:srgbClr val="6B6B6B"/>
                </a:solidFill>
                <a:latin typeface="Meiryo UI"/>
                <a:ea typeface="Meiryo UI"/>
              </a:rPr>
              <a:t>目立たせ</a:t>
            </a:r>
            <a:r>
              <a:rPr lang="ja-JP" altLang="en-US" sz="1000" dirty="0">
                <a:solidFill>
                  <a:srgbClr val="6B6B6B"/>
                </a:solidFill>
                <a:latin typeface="Meiryo UI"/>
                <a:ea typeface="Meiryo UI"/>
              </a:rPr>
              <a:t>るなら色をつけてもいい</a:t>
            </a:r>
            <a:endParaRPr lang="ja-JP" sz="1000" b="0" dirty="0">
              <a:solidFill>
                <a:srgbClr val="6B6B6B"/>
              </a:solidFill>
              <a:latin typeface="Meiryo UI"/>
              <a:ea typeface="Meiryo UI"/>
            </a:endParaRPr>
          </a:p>
        </p:txBody>
      </p:sp>
      <p:sp>
        <p:nvSpPr>
          <p:cNvPr id="13" name="吹き出し 円形"/>
          <p:cNvSpPr/>
          <p:nvPr/>
        </p:nvSpPr>
        <p:spPr>
          <a:xfrm>
            <a:off x="1564408" y="4023000"/>
            <a:ext cx="2015999" cy="936000"/>
          </a:xfrm>
          <a:prstGeom prst="wedgeEllipseCallout">
            <a:avLst>
              <a:gd name="adj1" fmla="val -49547"/>
              <a:gd name="adj2" fmla="val 55584"/>
            </a:avLst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〇〇なんだよねー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416" y="5679000"/>
            <a:ext cx="3096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1000" b="0" dirty="0">
                <a:solidFill>
                  <a:srgbClr val="6B6B6B"/>
                </a:solidFill>
                <a:latin typeface="Meiryo UI"/>
                <a:ea typeface="Meiryo UI"/>
              </a:rPr>
              <a:t>セリフ向き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46416" y="5679000"/>
            <a:ext cx="3096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altLang="en-US" sz="1000" b="0" dirty="0">
                <a:solidFill>
                  <a:srgbClr val="6B6B6B"/>
                </a:solidFill>
                <a:latin typeface="Meiryo UI"/>
                <a:ea typeface="Meiryo UI"/>
              </a:rPr>
              <a:t>セリフ向き</a:t>
            </a:r>
            <a:r>
              <a:rPr lang="en-US" altLang="ja-JP" sz="1000" b="0" dirty="0">
                <a:solidFill>
                  <a:srgbClr val="6B6B6B"/>
                </a:solidFill>
                <a:latin typeface="Meiryo UI"/>
                <a:ea typeface="Meiryo UI"/>
              </a:rPr>
              <a:t>Ver2</a:t>
            </a:r>
            <a:br>
              <a:rPr lang="en-US" altLang="ja-JP" sz="1000" b="0" dirty="0">
                <a:solidFill>
                  <a:srgbClr val="6B6B6B"/>
                </a:solidFill>
                <a:latin typeface="Meiryo UI"/>
                <a:ea typeface="Meiryo UI"/>
              </a:rPr>
            </a:br>
            <a:r>
              <a:rPr lang="ja-JP" altLang="en-US" sz="1000" b="0" dirty="0">
                <a:solidFill>
                  <a:srgbClr val="6B6B6B"/>
                </a:solidFill>
                <a:latin typeface="Meiryo UI"/>
                <a:ea typeface="Meiryo UI"/>
              </a:rPr>
              <a:t>（心の中の声を表現するときにぼくはたまに使う）</a:t>
            </a:r>
            <a:endParaRPr lang="ja-JP" sz="1000" b="0" dirty="0">
              <a:solidFill>
                <a:srgbClr val="6B6B6B"/>
              </a:solidFill>
              <a:latin typeface="Meiryo UI"/>
              <a:ea typeface="Meiryo UI"/>
            </a:endParaRPr>
          </a:p>
        </p:txBody>
      </p:sp>
      <p:sp>
        <p:nvSpPr>
          <p:cNvPr id="19" name="フリーフォーム: 図形 18">
            <a:extLst>
              <a:ext uri="{FF2B5EF4-FFF2-40B4-BE49-F238E27FC236}">
                <a16:creationId xmlns:a16="http://schemas.microsoft.com/office/drawing/2014/main" id="{5C4DB5C5-6604-2A75-ACF0-74E722F7D9D3}"/>
              </a:ext>
            </a:extLst>
          </p:cNvPr>
          <p:cNvSpPr/>
          <p:nvPr/>
        </p:nvSpPr>
        <p:spPr>
          <a:xfrm>
            <a:off x="949570" y="4883743"/>
            <a:ext cx="435183" cy="659563"/>
          </a:xfrm>
          <a:custGeom>
            <a:avLst/>
            <a:gdLst>
              <a:gd name="csX0" fmla="*/ 161999 w 323998"/>
              <a:gd name="csY0" fmla="*/ 0 h 491051"/>
              <a:gd name="csX1" fmla="*/ 323998 w 323998"/>
              <a:gd name="csY1" fmla="*/ 161999 h 491051"/>
              <a:gd name="csX2" fmla="*/ 276550 w 323998"/>
              <a:gd name="csY2" fmla="*/ 276550 h 491051"/>
              <a:gd name="csX3" fmla="*/ 231824 w 323998"/>
              <a:gd name="csY3" fmla="*/ 306705 h 491051"/>
              <a:gd name="csX4" fmla="*/ 323997 w 323998"/>
              <a:gd name="csY4" fmla="*/ 491051 h 491051"/>
              <a:gd name="csX5" fmla="*/ 0 w 323998"/>
              <a:gd name="csY5" fmla="*/ 491051 h 491051"/>
              <a:gd name="csX6" fmla="*/ 92174 w 323998"/>
              <a:gd name="csY6" fmla="*/ 306705 h 491051"/>
              <a:gd name="csX7" fmla="*/ 47448 w 323998"/>
              <a:gd name="csY7" fmla="*/ 276550 h 491051"/>
              <a:gd name="csX8" fmla="*/ 0 w 323998"/>
              <a:gd name="csY8" fmla="*/ 161999 h 491051"/>
              <a:gd name="csX9" fmla="*/ 161999 w 323998"/>
              <a:gd name="csY9" fmla="*/ 0 h 4910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23998" h="491051">
                <a:moveTo>
                  <a:pt x="161999" y="0"/>
                </a:moveTo>
                <a:cubicBezTo>
                  <a:pt x="251469" y="0"/>
                  <a:pt x="323998" y="72529"/>
                  <a:pt x="323998" y="161999"/>
                </a:cubicBezTo>
                <a:cubicBezTo>
                  <a:pt x="323998" y="206734"/>
                  <a:pt x="305866" y="247234"/>
                  <a:pt x="276550" y="276550"/>
                </a:cubicBezTo>
                <a:lnTo>
                  <a:pt x="231824" y="306705"/>
                </a:lnTo>
                <a:lnTo>
                  <a:pt x="323997" y="491051"/>
                </a:lnTo>
                <a:lnTo>
                  <a:pt x="0" y="491051"/>
                </a:lnTo>
                <a:lnTo>
                  <a:pt x="92174" y="306705"/>
                </a:lnTo>
                <a:lnTo>
                  <a:pt x="47448" y="276550"/>
                </a:lnTo>
                <a:cubicBezTo>
                  <a:pt x="18132" y="247234"/>
                  <a:pt x="0" y="206734"/>
                  <a:pt x="0" y="161999"/>
                </a:cubicBezTo>
                <a:cubicBezTo>
                  <a:pt x="0" y="72529"/>
                  <a:pt x="72529" y="0"/>
                  <a:pt x="16199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: 図形 19">
            <a:extLst>
              <a:ext uri="{FF2B5EF4-FFF2-40B4-BE49-F238E27FC236}">
                <a16:creationId xmlns:a16="http://schemas.microsoft.com/office/drawing/2014/main" id="{10092EDD-451C-F393-E11E-9BC98BD64B84}"/>
              </a:ext>
            </a:extLst>
          </p:cNvPr>
          <p:cNvSpPr/>
          <p:nvPr/>
        </p:nvSpPr>
        <p:spPr>
          <a:xfrm>
            <a:off x="5222631" y="4883743"/>
            <a:ext cx="435183" cy="659563"/>
          </a:xfrm>
          <a:custGeom>
            <a:avLst/>
            <a:gdLst>
              <a:gd name="csX0" fmla="*/ 161999 w 323998"/>
              <a:gd name="csY0" fmla="*/ 0 h 491051"/>
              <a:gd name="csX1" fmla="*/ 323998 w 323998"/>
              <a:gd name="csY1" fmla="*/ 161999 h 491051"/>
              <a:gd name="csX2" fmla="*/ 276550 w 323998"/>
              <a:gd name="csY2" fmla="*/ 276550 h 491051"/>
              <a:gd name="csX3" fmla="*/ 231824 w 323998"/>
              <a:gd name="csY3" fmla="*/ 306705 h 491051"/>
              <a:gd name="csX4" fmla="*/ 323997 w 323998"/>
              <a:gd name="csY4" fmla="*/ 491051 h 491051"/>
              <a:gd name="csX5" fmla="*/ 0 w 323998"/>
              <a:gd name="csY5" fmla="*/ 491051 h 491051"/>
              <a:gd name="csX6" fmla="*/ 92174 w 323998"/>
              <a:gd name="csY6" fmla="*/ 306705 h 491051"/>
              <a:gd name="csX7" fmla="*/ 47448 w 323998"/>
              <a:gd name="csY7" fmla="*/ 276550 h 491051"/>
              <a:gd name="csX8" fmla="*/ 0 w 323998"/>
              <a:gd name="csY8" fmla="*/ 161999 h 491051"/>
              <a:gd name="csX9" fmla="*/ 161999 w 323998"/>
              <a:gd name="csY9" fmla="*/ 0 h 4910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23998" h="491051">
                <a:moveTo>
                  <a:pt x="161999" y="0"/>
                </a:moveTo>
                <a:cubicBezTo>
                  <a:pt x="251469" y="0"/>
                  <a:pt x="323998" y="72529"/>
                  <a:pt x="323998" y="161999"/>
                </a:cubicBezTo>
                <a:cubicBezTo>
                  <a:pt x="323998" y="206734"/>
                  <a:pt x="305866" y="247234"/>
                  <a:pt x="276550" y="276550"/>
                </a:cubicBezTo>
                <a:lnTo>
                  <a:pt x="231824" y="306705"/>
                </a:lnTo>
                <a:lnTo>
                  <a:pt x="323997" y="491051"/>
                </a:lnTo>
                <a:lnTo>
                  <a:pt x="0" y="491051"/>
                </a:lnTo>
                <a:lnTo>
                  <a:pt x="92174" y="306705"/>
                </a:lnTo>
                <a:lnTo>
                  <a:pt x="47448" y="276550"/>
                </a:lnTo>
                <a:cubicBezTo>
                  <a:pt x="18132" y="247234"/>
                  <a:pt x="0" y="206734"/>
                  <a:pt x="0" y="161999"/>
                </a:cubicBezTo>
                <a:cubicBezTo>
                  <a:pt x="0" y="72529"/>
                  <a:pt x="72529" y="0"/>
                  <a:pt x="16199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5" name="吹き出し 雲形"/>
          <p:cNvSpPr/>
          <p:nvPr/>
        </p:nvSpPr>
        <p:spPr>
          <a:xfrm>
            <a:off x="5526417" y="3942000"/>
            <a:ext cx="2015999" cy="936000"/>
          </a:xfrm>
          <a:prstGeom prst="cloudCallout">
            <a:avLst>
              <a:gd name="adj1" fmla="val -45621"/>
              <a:gd name="adj2" fmla="val 64977"/>
            </a:avLst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〇〇なんだよねー</a:t>
            </a:r>
            <a:endParaRPr lang="ja-JP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5" name="吹き出し 角を丸めた四角形">
            <a:extLst>
              <a:ext uri="{FF2B5EF4-FFF2-40B4-BE49-F238E27FC236}">
                <a16:creationId xmlns:a16="http://schemas.microsoft.com/office/drawing/2014/main" id="{1884EBC3-793A-D681-4EEF-435A8A78FF96}"/>
              </a:ext>
            </a:extLst>
          </p:cNvPr>
          <p:cNvSpPr/>
          <p:nvPr/>
        </p:nvSpPr>
        <p:spPr>
          <a:xfrm>
            <a:off x="3831945" y="1431000"/>
            <a:ext cx="2015999" cy="936000"/>
          </a:xfrm>
          <a:prstGeom prst="wedgeRoundRectCallout">
            <a:avLst>
              <a:gd name="adj1" fmla="val -30357"/>
              <a:gd name="adj2" fmla="val 88461"/>
              <a:gd name="adj3" fmla="val 10000"/>
            </a:avLst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角を丸めた四角形</a:t>
            </a:r>
          </a:p>
        </p:txBody>
      </p:sp>
      <p:sp>
        <p:nvSpPr>
          <p:cNvPr id="27" name="吹き出し 四角形">
            <a:extLst>
              <a:ext uri="{FF2B5EF4-FFF2-40B4-BE49-F238E27FC236}">
                <a16:creationId xmlns:a16="http://schemas.microsoft.com/office/drawing/2014/main" id="{C56A96DF-2463-83D1-E55A-3211E6DBFB5D}"/>
              </a:ext>
            </a:extLst>
          </p:cNvPr>
          <p:cNvSpPr/>
          <p:nvPr/>
        </p:nvSpPr>
        <p:spPr>
          <a:xfrm>
            <a:off x="9396000" y="1431000"/>
            <a:ext cx="2015999" cy="936000"/>
          </a:xfrm>
          <a:prstGeom prst="wedgeRectCallout">
            <a:avLst>
              <a:gd name="adj1" fmla="val -30357"/>
              <a:gd name="adj2" fmla="val 88461"/>
            </a:avLst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四角形</a:t>
            </a: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8117955F-08D3-53D3-729F-C8031ADA4C8D}"/>
              </a:ext>
            </a:extLst>
          </p:cNvPr>
          <p:cNvGrpSpPr/>
          <p:nvPr/>
        </p:nvGrpSpPr>
        <p:grpSpPr>
          <a:xfrm>
            <a:off x="8497389" y="4236606"/>
            <a:ext cx="3096000" cy="1479600"/>
            <a:chOff x="432000" y="2728799"/>
            <a:chExt cx="5471999" cy="2959201"/>
          </a:xfrm>
        </p:grpSpPr>
        <p:sp>
          <p:nvSpPr>
            <p:cNvPr id="29" name="棒4月">
              <a:extLst>
                <a:ext uri="{FF2B5EF4-FFF2-40B4-BE49-F238E27FC236}">
                  <a16:creationId xmlns:a16="http://schemas.microsoft.com/office/drawing/2014/main" id="{62833645-0A70-77EE-F874-2A50A22845B7}"/>
                </a:ext>
              </a:extLst>
            </p:cNvPr>
            <p:cNvSpPr/>
            <p:nvPr/>
          </p:nvSpPr>
          <p:spPr>
            <a:xfrm>
              <a:off x="576000" y="4089600"/>
              <a:ext cx="576000" cy="13104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目盛4月">
              <a:extLst>
                <a:ext uri="{FF2B5EF4-FFF2-40B4-BE49-F238E27FC236}">
                  <a16:creationId xmlns:a16="http://schemas.microsoft.com/office/drawing/2014/main" id="{66DA399B-2B9D-7E47-4BED-31167B88725A}"/>
                </a:ext>
              </a:extLst>
            </p:cNvPr>
            <p:cNvSpPr txBox="1"/>
            <p:nvPr/>
          </p:nvSpPr>
          <p:spPr>
            <a:xfrm>
              <a:off x="468000" y="54720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4月</a:t>
              </a:r>
            </a:p>
          </p:txBody>
        </p:sp>
        <p:sp>
          <p:nvSpPr>
            <p:cNvPr id="31" name="値4月">
              <a:extLst>
                <a:ext uri="{FF2B5EF4-FFF2-40B4-BE49-F238E27FC236}">
                  <a16:creationId xmlns:a16="http://schemas.microsoft.com/office/drawing/2014/main" id="{F6DDA45F-ABB6-EFFE-538F-D669D7388D5F}"/>
                </a:ext>
              </a:extLst>
            </p:cNvPr>
            <p:cNvSpPr txBox="1"/>
            <p:nvPr/>
          </p:nvSpPr>
          <p:spPr>
            <a:xfrm>
              <a:off x="468000" y="38376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52</a:t>
              </a:r>
            </a:p>
          </p:txBody>
        </p:sp>
        <p:sp>
          <p:nvSpPr>
            <p:cNvPr id="32" name="棒5月">
              <a:extLst>
                <a:ext uri="{FF2B5EF4-FFF2-40B4-BE49-F238E27FC236}">
                  <a16:creationId xmlns:a16="http://schemas.microsoft.com/office/drawing/2014/main" id="{3548E43D-ACBB-59E8-3539-BB5912E679B3}"/>
                </a:ext>
              </a:extLst>
            </p:cNvPr>
            <p:cNvSpPr/>
            <p:nvPr/>
          </p:nvSpPr>
          <p:spPr>
            <a:xfrm>
              <a:off x="1440000" y="3888000"/>
              <a:ext cx="576000" cy="15120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目盛5月">
              <a:extLst>
                <a:ext uri="{FF2B5EF4-FFF2-40B4-BE49-F238E27FC236}">
                  <a16:creationId xmlns:a16="http://schemas.microsoft.com/office/drawing/2014/main" id="{9149FE38-E791-29EB-D6D2-693C500CEBD8}"/>
                </a:ext>
              </a:extLst>
            </p:cNvPr>
            <p:cNvSpPr txBox="1"/>
            <p:nvPr/>
          </p:nvSpPr>
          <p:spPr>
            <a:xfrm>
              <a:off x="1332000" y="54720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5月</a:t>
              </a:r>
            </a:p>
          </p:txBody>
        </p:sp>
        <p:sp>
          <p:nvSpPr>
            <p:cNvPr id="34" name="値5月">
              <a:extLst>
                <a:ext uri="{FF2B5EF4-FFF2-40B4-BE49-F238E27FC236}">
                  <a16:creationId xmlns:a16="http://schemas.microsoft.com/office/drawing/2014/main" id="{B5CE9B1D-1FE4-4EDB-E5A0-63E4CAF475FC}"/>
                </a:ext>
              </a:extLst>
            </p:cNvPr>
            <p:cNvSpPr txBox="1"/>
            <p:nvPr/>
          </p:nvSpPr>
          <p:spPr>
            <a:xfrm>
              <a:off x="1332000" y="36360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60</a:t>
              </a:r>
            </a:p>
          </p:txBody>
        </p:sp>
        <p:sp>
          <p:nvSpPr>
            <p:cNvPr id="35" name="棒6月">
              <a:extLst>
                <a:ext uri="{FF2B5EF4-FFF2-40B4-BE49-F238E27FC236}">
                  <a16:creationId xmlns:a16="http://schemas.microsoft.com/office/drawing/2014/main" id="{DC54C02C-3A7B-A945-1543-EE61EE4C5EA3}"/>
                </a:ext>
              </a:extLst>
            </p:cNvPr>
            <p:cNvSpPr/>
            <p:nvPr/>
          </p:nvSpPr>
          <p:spPr>
            <a:xfrm>
              <a:off x="2304000" y="3938400"/>
              <a:ext cx="576000" cy="14616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目盛6月">
              <a:extLst>
                <a:ext uri="{FF2B5EF4-FFF2-40B4-BE49-F238E27FC236}">
                  <a16:creationId xmlns:a16="http://schemas.microsoft.com/office/drawing/2014/main" id="{8EE17CC1-9953-1984-29B7-909932B11932}"/>
                </a:ext>
              </a:extLst>
            </p:cNvPr>
            <p:cNvSpPr txBox="1"/>
            <p:nvPr/>
          </p:nvSpPr>
          <p:spPr>
            <a:xfrm>
              <a:off x="2196000" y="54720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6月</a:t>
              </a:r>
            </a:p>
          </p:txBody>
        </p:sp>
        <p:sp>
          <p:nvSpPr>
            <p:cNvPr id="37" name="値6月">
              <a:extLst>
                <a:ext uri="{FF2B5EF4-FFF2-40B4-BE49-F238E27FC236}">
                  <a16:creationId xmlns:a16="http://schemas.microsoft.com/office/drawing/2014/main" id="{D366E8FC-B297-D7DB-3C41-E6E9AE294904}"/>
                </a:ext>
              </a:extLst>
            </p:cNvPr>
            <p:cNvSpPr txBox="1"/>
            <p:nvPr/>
          </p:nvSpPr>
          <p:spPr>
            <a:xfrm>
              <a:off x="2196000" y="36864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58</a:t>
              </a:r>
            </a:p>
          </p:txBody>
        </p:sp>
        <p:sp>
          <p:nvSpPr>
            <p:cNvPr id="38" name="棒7月">
              <a:extLst>
                <a:ext uri="{FF2B5EF4-FFF2-40B4-BE49-F238E27FC236}">
                  <a16:creationId xmlns:a16="http://schemas.microsoft.com/office/drawing/2014/main" id="{20E9D332-90FC-2BA6-7828-EB1752C02583}"/>
                </a:ext>
              </a:extLst>
            </p:cNvPr>
            <p:cNvSpPr/>
            <p:nvPr/>
          </p:nvSpPr>
          <p:spPr>
            <a:xfrm>
              <a:off x="3167999" y="3535200"/>
              <a:ext cx="576000" cy="1864800"/>
            </a:xfrm>
            <a:prstGeom prst="rect">
              <a:avLst/>
            </a:prstGeom>
            <a:solidFill>
              <a:srgbClr val="FFEE00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9" name="目盛7月">
              <a:extLst>
                <a:ext uri="{FF2B5EF4-FFF2-40B4-BE49-F238E27FC236}">
                  <a16:creationId xmlns:a16="http://schemas.microsoft.com/office/drawing/2014/main" id="{80F70602-5EA0-D213-1F5B-1463D70DFA0D}"/>
                </a:ext>
              </a:extLst>
            </p:cNvPr>
            <p:cNvSpPr txBox="1"/>
            <p:nvPr/>
          </p:nvSpPr>
          <p:spPr>
            <a:xfrm>
              <a:off x="3059999" y="54720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7月</a:t>
              </a:r>
            </a:p>
          </p:txBody>
        </p:sp>
        <p:sp>
          <p:nvSpPr>
            <p:cNvPr id="40" name="値7月">
              <a:extLst>
                <a:ext uri="{FF2B5EF4-FFF2-40B4-BE49-F238E27FC236}">
                  <a16:creationId xmlns:a16="http://schemas.microsoft.com/office/drawing/2014/main" id="{45F57419-B2DA-8FE8-741D-B73F7712AC62}"/>
                </a:ext>
              </a:extLst>
            </p:cNvPr>
            <p:cNvSpPr txBox="1"/>
            <p:nvPr/>
          </p:nvSpPr>
          <p:spPr>
            <a:xfrm>
              <a:off x="3059999" y="32832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74</a:t>
              </a:r>
            </a:p>
          </p:txBody>
        </p:sp>
        <p:sp>
          <p:nvSpPr>
            <p:cNvPr id="41" name="棒8月">
              <a:extLst>
                <a:ext uri="{FF2B5EF4-FFF2-40B4-BE49-F238E27FC236}">
                  <a16:creationId xmlns:a16="http://schemas.microsoft.com/office/drawing/2014/main" id="{94ECAFAE-10F9-D0D9-9D9D-904493906BC4}"/>
                </a:ext>
              </a:extLst>
            </p:cNvPr>
            <p:cNvSpPr/>
            <p:nvPr/>
          </p:nvSpPr>
          <p:spPr>
            <a:xfrm>
              <a:off x="4031999" y="3182400"/>
              <a:ext cx="576000" cy="22176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2" name="目盛8月">
              <a:extLst>
                <a:ext uri="{FF2B5EF4-FFF2-40B4-BE49-F238E27FC236}">
                  <a16:creationId xmlns:a16="http://schemas.microsoft.com/office/drawing/2014/main" id="{13FE3C9E-C769-32EB-7796-4A8B78758E37}"/>
                </a:ext>
              </a:extLst>
            </p:cNvPr>
            <p:cNvSpPr txBox="1"/>
            <p:nvPr/>
          </p:nvSpPr>
          <p:spPr>
            <a:xfrm>
              <a:off x="3923999" y="54720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8月</a:t>
              </a:r>
            </a:p>
          </p:txBody>
        </p:sp>
        <p:sp>
          <p:nvSpPr>
            <p:cNvPr id="43" name="値8月">
              <a:extLst>
                <a:ext uri="{FF2B5EF4-FFF2-40B4-BE49-F238E27FC236}">
                  <a16:creationId xmlns:a16="http://schemas.microsoft.com/office/drawing/2014/main" id="{498336E7-9454-2400-F2B4-0B33EE68FB44}"/>
                </a:ext>
              </a:extLst>
            </p:cNvPr>
            <p:cNvSpPr txBox="1"/>
            <p:nvPr/>
          </p:nvSpPr>
          <p:spPr>
            <a:xfrm>
              <a:off x="3923999" y="29304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88</a:t>
              </a:r>
            </a:p>
          </p:txBody>
        </p:sp>
        <p:sp>
          <p:nvSpPr>
            <p:cNvPr id="44" name="棒9月">
              <a:extLst>
                <a:ext uri="{FF2B5EF4-FFF2-40B4-BE49-F238E27FC236}">
                  <a16:creationId xmlns:a16="http://schemas.microsoft.com/office/drawing/2014/main" id="{C0AF2BDF-1EAB-576C-2F28-3961A745BE1A}"/>
                </a:ext>
              </a:extLst>
            </p:cNvPr>
            <p:cNvSpPr/>
            <p:nvPr/>
          </p:nvSpPr>
          <p:spPr>
            <a:xfrm>
              <a:off x="4896000" y="2980800"/>
              <a:ext cx="576000" cy="24192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5" name="目盛9月">
              <a:extLst>
                <a:ext uri="{FF2B5EF4-FFF2-40B4-BE49-F238E27FC236}">
                  <a16:creationId xmlns:a16="http://schemas.microsoft.com/office/drawing/2014/main" id="{2EF92E61-6AEE-179B-CFB1-883D0F17BFFA}"/>
                </a:ext>
              </a:extLst>
            </p:cNvPr>
            <p:cNvSpPr txBox="1"/>
            <p:nvPr/>
          </p:nvSpPr>
          <p:spPr>
            <a:xfrm>
              <a:off x="4788000" y="5472000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9月</a:t>
              </a:r>
            </a:p>
          </p:txBody>
        </p:sp>
        <p:sp>
          <p:nvSpPr>
            <p:cNvPr id="46" name="値9月">
              <a:extLst>
                <a:ext uri="{FF2B5EF4-FFF2-40B4-BE49-F238E27FC236}">
                  <a16:creationId xmlns:a16="http://schemas.microsoft.com/office/drawing/2014/main" id="{91ED181A-34C6-D996-C05E-E3A26D0C4F9E}"/>
                </a:ext>
              </a:extLst>
            </p:cNvPr>
            <p:cNvSpPr txBox="1"/>
            <p:nvPr/>
          </p:nvSpPr>
          <p:spPr>
            <a:xfrm>
              <a:off x="4788000" y="2728799"/>
              <a:ext cx="792000" cy="2160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/>
              <a:r>
                <a:rPr lang="ja-JP" sz="900" b="0">
                  <a:solidFill>
                    <a:srgbClr val="6B6B6B"/>
                  </a:solidFill>
                  <a:latin typeface="Meiryo UI"/>
                  <a:ea typeface="Meiryo UI"/>
                </a:rPr>
                <a:t>96</a:t>
              </a:r>
            </a:p>
          </p:txBody>
        </p:sp>
        <p:cxnSp>
          <p:nvCxnSpPr>
            <p:cNvPr id="47" name="横軸">
              <a:extLst>
                <a:ext uri="{FF2B5EF4-FFF2-40B4-BE49-F238E27FC236}">
                  <a16:creationId xmlns:a16="http://schemas.microsoft.com/office/drawing/2014/main" id="{587EE5CA-C639-C33C-FC33-8B02DC790AE6}"/>
                </a:ext>
              </a:extLst>
            </p:cNvPr>
            <p:cNvCxnSpPr/>
            <p:nvPr/>
          </p:nvCxnSpPr>
          <p:spPr>
            <a:xfrm>
              <a:off x="432000" y="5400000"/>
              <a:ext cx="5471999" cy="0"/>
            </a:xfrm>
            <a:prstGeom prst="line">
              <a:avLst/>
            </a:prstGeom>
            <a:ln w="9525">
              <a:solidFill>
                <a:srgbClr val="8C8C8C"/>
              </a:solidFill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/>
          <p:cNvSpPr/>
          <p:nvPr/>
        </p:nvSpPr>
        <p:spPr>
          <a:xfrm>
            <a:off x="360000" y="324000"/>
            <a:ext cx="1296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吹き出しサンプル集</a:t>
            </a:r>
          </a:p>
        </p:txBody>
      </p:sp>
      <p:sp>
        <p:nvSpPr>
          <p:cNvPr id="3" name="タイトル"/>
          <p:cNvSpPr txBox="1"/>
          <p:nvPr/>
        </p:nvSpPr>
        <p:spPr>
          <a:xfrm>
            <a:off x="1764000" y="306000"/>
            <a:ext cx="864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2000" b="1" dirty="0">
                <a:solidFill>
                  <a:srgbClr val="262626"/>
                </a:solidFill>
                <a:latin typeface="Meiryo UI"/>
                <a:ea typeface="Meiryo UI"/>
              </a:rPr>
              <a:t>角丸＋フリーフォーム</a:t>
            </a:r>
            <a:endParaRPr lang="ja-JP" sz="20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5" name="罫線"/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/>
          <p:cNvSpPr txBox="1"/>
          <p:nvPr/>
        </p:nvSpPr>
        <p:spPr>
          <a:xfrm>
            <a:off x="360000" y="6462000"/>
            <a:ext cx="720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ジシューー（pptgakko.com）の吹き出しサンプル集。コピーして自分の資料に貼って使ってOK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3044" y="2421001"/>
            <a:ext cx="3471974" cy="216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400" b="1">
                <a:solidFill>
                  <a:srgbClr val="262626"/>
                </a:solidFill>
                <a:latin typeface="Meiryo UI"/>
                <a:ea typeface="Meiryo UI"/>
              </a:rPr>
              <a:t>細い先端（角丸四角形＋フリーフォーム）</a:t>
            </a:r>
          </a:p>
        </p:txBody>
      </p:sp>
      <p:sp>
        <p:nvSpPr>
          <p:cNvPr id="8" name="細い先端 本体"/>
          <p:cNvSpPr/>
          <p:nvPr/>
        </p:nvSpPr>
        <p:spPr>
          <a:xfrm>
            <a:off x="2223478" y="2781000"/>
            <a:ext cx="2728799" cy="648000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200" b="0">
                <a:solidFill>
                  <a:srgbClr val="262626"/>
                </a:solidFill>
                <a:latin typeface="Meiryo UI"/>
                <a:ea typeface="Meiryo UI"/>
              </a:rPr>
              <a:t>先端を細くした吹き出し</a:t>
            </a:r>
          </a:p>
        </p:txBody>
      </p:sp>
      <p:sp>
        <p:nvSpPr>
          <p:cNvPr id="9" name="細い先端 フリーフォーム"/>
          <p:cNvSpPr/>
          <p:nvPr/>
        </p:nvSpPr>
        <p:spPr>
          <a:xfrm>
            <a:off x="2711944" y="3375000"/>
            <a:ext cx="311864" cy="486000"/>
          </a:xfrm>
          <a:custGeom>
            <a:avLst/>
            <a:gdLst/>
            <a:ahLst/>
            <a:cxnLst/>
            <a:rect l="l" t="t" r="r" b="b"/>
            <a:pathLst>
              <a:path w="288001" h="486000">
                <a:moveTo>
                  <a:pt x="0" y="0"/>
                </a:moveTo>
                <a:lnTo>
                  <a:pt x="288001" y="0"/>
                </a:lnTo>
                <a:lnTo>
                  <a:pt x="54001" y="486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TextBox 9"/>
          <p:cNvSpPr txBox="1"/>
          <p:nvPr/>
        </p:nvSpPr>
        <p:spPr>
          <a:xfrm>
            <a:off x="2121649" y="4026617"/>
            <a:ext cx="3508456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枠線なしなら継ぎ目が出ない。先端は別の図形なので、あとから頂点を動かせる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19260" y="2421001"/>
            <a:ext cx="3471974" cy="216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400" b="1">
                <a:solidFill>
                  <a:srgbClr val="262626"/>
                </a:solidFill>
                <a:latin typeface="Meiryo UI"/>
                <a:ea typeface="Meiryo UI"/>
              </a:rPr>
              <a:t>2つの先端（角丸四角形＋フリーフォーム2つ）</a:t>
            </a:r>
          </a:p>
        </p:txBody>
      </p:sp>
      <p:sp>
        <p:nvSpPr>
          <p:cNvPr id="12" name="2つの先端 本体"/>
          <p:cNvSpPr/>
          <p:nvPr/>
        </p:nvSpPr>
        <p:spPr>
          <a:xfrm>
            <a:off x="6819694" y="2781000"/>
            <a:ext cx="2728799" cy="648000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200" b="0">
                <a:solidFill>
                  <a:srgbClr val="262626"/>
                </a:solidFill>
                <a:latin typeface="Meiryo UI"/>
                <a:ea typeface="Meiryo UI"/>
              </a:rPr>
              <a:t>2か所を指す吹き出し</a:t>
            </a:r>
          </a:p>
        </p:txBody>
      </p:sp>
      <p:sp>
        <p:nvSpPr>
          <p:cNvPr id="13" name="2つの先端 フリーフォーム1"/>
          <p:cNvSpPr/>
          <p:nvPr/>
        </p:nvSpPr>
        <p:spPr>
          <a:xfrm>
            <a:off x="7198671" y="3375000"/>
            <a:ext cx="350845" cy="486000"/>
          </a:xfrm>
          <a:custGeom>
            <a:avLst/>
            <a:gdLst/>
            <a:ahLst/>
            <a:cxnLst/>
            <a:rect l="l" t="t" r="r" b="b"/>
            <a:pathLst>
              <a:path w="324000" h="486000">
                <a:moveTo>
                  <a:pt x="0" y="0"/>
                </a:moveTo>
                <a:lnTo>
                  <a:pt x="324000" y="0"/>
                </a:lnTo>
                <a:lnTo>
                  <a:pt x="72000" y="486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4" name="2つの先端 フリーフォーム2"/>
          <p:cNvSpPr/>
          <p:nvPr/>
        </p:nvSpPr>
        <p:spPr>
          <a:xfrm>
            <a:off x="8638671" y="3375000"/>
            <a:ext cx="350845" cy="486000"/>
          </a:xfrm>
          <a:custGeom>
            <a:avLst/>
            <a:gdLst/>
            <a:ahLst/>
            <a:cxnLst/>
            <a:rect l="l" t="t" r="r" b="b"/>
            <a:pathLst>
              <a:path w="324000" h="486000">
                <a:moveTo>
                  <a:pt x="0" y="0"/>
                </a:moveTo>
                <a:lnTo>
                  <a:pt x="324000" y="0"/>
                </a:lnTo>
                <a:lnTo>
                  <a:pt x="252000" y="486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5" name="指す先1"/>
          <p:cNvSpPr/>
          <p:nvPr/>
        </p:nvSpPr>
        <p:spPr>
          <a:xfrm>
            <a:off x="6879351" y="3969000"/>
            <a:ext cx="1169485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050" b="0">
                <a:solidFill>
                  <a:srgbClr val="6B6B6B"/>
                </a:solidFill>
                <a:latin typeface="Meiryo UI"/>
                <a:ea typeface="Meiryo UI"/>
              </a:rPr>
              <a:t>要素1</a:t>
            </a:r>
          </a:p>
        </p:txBody>
      </p:sp>
      <p:sp>
        <p:nvSpPr>
          <p:cNvPr id="16" name="指す先2"/>
          <p:cNvSpPr/>
          <p:nvPr/>
        </p:nvSpPr>
        <p:spPr>
          <a:xfrm>
            <a:off x="8463350" y="3969000"/>
            <a:ext cx="1169485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050" b="0">
                <a:solidFill>
                  <a:srgbClr val="6B6B6B"/>
                </a:solidFill>
                <a:latin typeface="Meiryo UI"/>
                <a:ea typeface="Meiryo UI"/>
              </a:rPr>
              <a:t>要素2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2609</TotalTime>
  <Words>202</Words>
  <Application>Microsoft Office PowerPoint</Application>
  <PresentationFormat>ワイド画面</PresentationFormat>
  <Paragraphs>37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ジシューー</dc:creator>
  <cp:lastModifiedBy>ジシューー</cp:lastModifiedBy>
  <cp:revision>168</cp:revision>
  <dcterms:created xsi:type="dcterms:W3CDTF">2021-03-30T20:21:31Z</dcterms:created>
  <dcterms:modified xsi:type="dcterms:W3CDTF">2026-10-28T06:07:25Z</dcterms:modified>
</cp:coreProperties>
</file>