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10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C96300-A6A5-D6AD-8598-1BAC107B1C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6168349-0B92-22D3-5A45-C9EA02E78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6C3AFF-BA2A-8CC7-FA73-F3CE124BD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7556EC-76A1-8C4D-0F23-2D691158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466D29-92F5-A832-AACA-1F8F89BA9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247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17BB14-820D-92DD-299D-1C4D1B668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315005-3728-4E39-DC6A-C761F2C46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9E8B81-82F4-1216-6588-7DAECA1C6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1ACB37-BA06-CBE1-D982-970E19470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578EC4-F951-888D-FA6B-9F7A0E064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706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747DC-89F4-D529-9E9D-F29556D9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8FB5E65-2188-6F98-9F3B-00F114EB0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2BE06D-F399-BA9B-658F-10D373BA3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2369E1-D70D-646D-2776-60CC29B54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4BBE73-77BF-8B4F-0A5C-678EBF3A3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23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066927-D6D5-7B54-94EE-5F5749CDC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E28641-D4C9-F05E-C5CB-7AC5288FB4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E316E8A-A8D3-17D1-AEA6-67DBFB324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8028663-DEC3-B417-EBB8-5AC04CCDA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07FDF7-21A6-FBFD-BAA8-BF7460DAB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42717D2-BF6F-0B7F-719A-8233AE176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963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C7BDAF-2B03-3682-9E4D-DAB777136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15BE3A-D876-AE6B-903B-26EDCFD1D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2BCAC29-1055-69FC-72CA-72851DBF8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DE2A9DC-AC16-01FB-9C66-691438D605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55353F7-DF80-C533-4CF1-C511ECE5EF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BBA5F3F-757B-6C03-EDB9-055285623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6A52638-6F32-3535-4F4E-E628A6150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436C708-2422-2D29-344F-A7C6AAB3C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86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1E66C0-41CF-9E53-3DBA-2A78D1D42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AF6337F-92AB-1DD5-0956-0DB81850E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00EFD00-21B4-AA62-804B-15938FD9C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7552A59-89D5-FD4C-C5D6-6196AA6FD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344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77787C7-4321-EE95-05E7-C5989289A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89718BE-0088-26CD-FB95-ABAC58A21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541FBC-25F6-129D-980D-DDCAD9BA3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3801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7AB9DE-495D-9DC6-8FA9-7B82AD8E2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ADFEA9F-4952-0D09-E34C-3E4542012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231B3A-8F42-1BA0-CB0E-2EE247DF3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D62715-749D-936B-413A-8CFA7BC6A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442BBDC-D6EB-6627-20D6-AB574E053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F8F26D-607D-9AEA-5078-DA375610B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13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C105DB-9558-03BC-3D12-8E663E57C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291FAA3-4105-C74A-C88F-840F3BA929A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696F809-302C-EC3B-5A3C-D4BD8DC3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BBBF55-BB61-2157-8992-D0084AAC8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E902E6-FBD0-A9E2-AF9B-073052AC3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29C166-52E9-0F77-A2B6-4324858BD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821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B58F68-D498-34EC-91EE-B253CF3C3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8E34099-BBA5-B991-DAAF-ADD702C70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4D29FA-6A0D-5ABD-66A7-6E8D1A317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93009A-9A56-7477-8D9B-3FA0744B1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15C066-D8DC-0EC5-8E42-2CC065F46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39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F847D7D-2AE2-591F-A5E8-22A77B2672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5CCEDF5-52F5-E38F-A555-B5DB74B41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950F9F-2391-E7D4-66DA-6072D564E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EFFBA4-E4C5-1E5C-66A5-43F234E1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86BE32-0CCD-64E4-B21B-9BB7D11D6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941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2BB86C9-39AD-442C-4127-0F248F042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0A403B-CFB9-AE69-76DC-F8DAA6C66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08829C-6DB4-E02C-4938-FD804F5AA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292A8B-1773-4281-AD99-3AB8FEF51D92}" type="datetimeFigureOut">
              <a:rPr kumimoji="1" lang="ja-JP" altLang="en-US" smtClean="0"/>
              <a:t>2026/11/5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5475B2-BAD8-DF55-3D98-0F61533D6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926B1C-AF22-C4E9-A0E4-6491F2C91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6069E7-6AFA-4F78-85F3-C0DD2EF5DA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145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F6950-6236-67FC-D93A-2DEDF6CC0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_タイトル">
            <a:extLst>
              <a:ext uri="{FF2B5EF4-FFF2-40B4-BE49-F238E27FC236}">
                <a16:creationId xmlns:a16="http://schemas.microsoft.com/office/drawing/2014/main" id="{786A4F18-DB44-8798-22D4-6614564574D6}"/>
              </a:ext>
            </a:extLst>
          </p:cNvPr>
          <p:cNvSpPr/>
          <p:nvPr/>
        </p:nvSpPr>
        <p:spPr>
          <a:xfrm>
            <a:off x="381000" y="177800"/>
            <a:ext cx="8890000" cy="482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22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導入後の支援体制</a:t>
            </a:r>
          </a:p>
        </p:txBody>
      </p:sp>
      <p:cxnSp>
        <p:nvCxnSpPr>
          <p:cNvPr id="3" name="h_線">
            <a:extLst>
              <a:ext uri="{FF2B5EF4-FFF2-40B4-BE49-F238E27FC236}">
                <a16:creationId xmlns:a16="http://schemas.microsoft.com/office/drawing/2014/main" id="{8F3714EB-C170-BD54-4B95-470D1068582B}"/>
              </a:ext>
            </a:extLst>
          </p:cNvPr>
          <p:cNvCxnSpPr/>
          <p:nvPr/>
        </p:nvCxnSpPr>
        <p:spPr>
          <a:xfrm>
            <a:off x="381000" y="736600"/>
            <a:ext cx="11430000" cy="0"/>
          </a:xfrm>
          <a:prstGeom prst="line">
            <a:avLst/>
          </a:prstGeom>
          <a:ln w="12700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h_言いたいこと">
            <a:extLst>
              <a:ext uri="{FF2B5EF4-FFF2-40B4-BE49-F238E27FC236}">
                <a16:creationId xmlns:a16="http://schemas.microsoft.com/office/drawing/2014/main" id="{806890B5-ECA2-B6FA-097D-CE408A608726}"/>
              </a:ext>
            </a:extLst>
          </p:cNvPr>
          <p:cNvSpPr/>
          <p:nvPr/>
        </p:nvSpPr>
        <p:spPr>
          <a:xfrm>
            <a:off x="457200" y="895350"/>
            <a:ext cx="11303000" cy="84328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t">
            <a:noAutofit/>
          </a:bodyPr>
          <a:lstStyle/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l"/>
            </a:pPr>
            <a:r>
              <a:rPr kumimoji="1" lang="en-US" altLang="ja-JP" sz="1400" b="1" dirty="0" err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Jishuuu</a:t>
            </a:r>
            <a:r>
              <a:rPr kumimoji="1" lang="en-US" altLang="ja-JP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は、お店に使い続けてもらえて、はじめて効果が出ます。</a:t>
            </a:r>
          </a:p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l"/>
            </a:pPr>
            <a:r>
              <a:rPr kumimoji="1" lang="ja-JP" altLang="en-US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サンプルシステムは、食品卸 </a:t>
            </a:r>
            <a:r>
              <a:rPr kumimoji="1" lang="en-US" altLang="ja-JP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85</a:t>
            </a:r>
            <a:r>
              <a:rPr kumimoji="1" lang="ja-JP" altLang="en-US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社の導入と、その後の定着を支えてきました。専任の担当</a:t>
            </a:r>
            <a:r>
              <a:rPr kumimoji="1" lang="en-US" altLang="ja-JP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CS</a:t>
            </a:r>
            <a:r>
              <a:rPr kumimoji="1" lang="ja-JP" altLang="en-US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を中心に、本社の受注センターとお店の両方に伴走します</a:t>
            </a:r>
            <a:endParaRPr lang="ja-JP" altLang="en-US" sz="1400" b="1" dirty="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f_フッター">
            <a:extLst>
              <a:ext uri="{FF2B5EF4-FFF2-40B4-BE49-F238E27FC236}">
                <a16:creationId xmlns:a16="http://schemas.microsoft.com/office/drawing/2014/main" id="{A8CF9A11-D198-120C-5FEE-CF4D7970B1A8}"/>
              </a:ext>
            </a:extLst>
          </p:cNvPr>
          <p:cNvSpPr/>
          <p:nvPr/>
        </p:nvSpPr>
        <p:spPr>
          <a:xfrm>
            <a:off x="381000" y="6578600"/>
            <a:ext cx="5080000" cy="228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80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サンプルシステム株式会社（架空）</a:t>
            </a:r>
          </a:p>
        </p:txBody>
      </p:sp>
      <p:sp>
        <p:nvSpPr>
          <p:cNvPr id="11" name="L_枠">
            <a:extLst>
              <a:ext uri="{FF2B5EF4-FFF2-40B4-BE49-F238E27FC236}">
                <a16:creationId xmlns:a16="http://schemas.microsoft.com/office/drawing/2014/main" id="{426528D3-5F12-B641-06D1-A14E01FF7270}"/>
              </a:ext>
            </a:extLst>
          </p:cNvPr>
          <p:cNvSpPr/>
          <p:nvPr/>
        </p:nvSpPr>
        <p:spPr>
          <a:xfrm>
            <a:off x="537817" y="2027584"/>
            <a:ext cx="2667000" cy="41910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2" name="L_名前">
            <a:extLst>
              <a:ext uri="{FF2B5EF4-FFF2-40B4-BE49-F238E27FC236}">
                <a16:creationId xmlns:a16="http://schemas.microsoft.com/office/drawing/2014/main" id="{24DE3984-AB0D-1663-CB44-3B25CCD549D2}"/>
              </a:ext>
            </a:extLst>
          </p:cNvPr>
          <p:cNvSpPr/>
          <p:nvPr/>
        </p:nvSpPr>
        <p:spPr>
          <a:xfrm>
            <a:off x="1185517" y="1850800"/>
            <a:ext cx="13716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</a:t>
            </a:r>
          </a:p>
        </p:txBody>
      </p:sp>
      <p:sp>
        <p:nvSpPr>
          <p:cNvPr id="13" name="L_技術_箱">
            <a:extLst>
              <a:ext uri="{FF2B5EF4-FFF2-40B4-BE49-F238E27FC236}">
                <a16:creationId xmlns:a16="http://schemas.microsoft.com/office/drawing/2014/main" id="{BBAE538C-CE54-97E7-7433-1C5C01A7706A}"/>
              </a:ext>
            </a:extLst>
          </p:cNvPr>
          <p:cNvSpPr/>
          <p:nvPr/>
        </p:nvSpPr>
        <p:spPr>
          <a:xfrm>
            <a:off x="728317" y="2256184"/>
            <a:ext cx="2286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4" name="L_技術_役割">
            <a:extLst>
              <a:ext uri="{FF2B5EF4-FFF2-40B4-BE49-F238E27FC236}">
                <a16:creationId xmlns:a16="http://schemas.microsoft.com/office/drawing/2014/main" id="{A5977C1C-F992-3860-CD70-D92820487120}"/>
              </a:ext>
            </a:extLst>
          </p:cNvPr>
          <p:cNvSpPr/>
          <p:nvPr/>
        </p:nvSpPr>
        <p:spPr>
          <a:xfrm>
            <a:off x="779117" y="2306984"/>
            <a:ext cx="17018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導入・技術担当</a:t>
            </a:r>
          </a:p>
        </p:txBody>
      </p: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10C6E039-9524-BA80-37AA-E2E579C8ED7B}"/>
              </a:ext>
            </a:extLst>
          </p:cNvPr>
          <p:cNvGrpSpPr/>
          <p:nvPr/>
        </p:nvGrpSpPr>
        <p:grpSpPr>
          <a:xfrm>
            <a:off x="2557117" y="2510184"/>
            <a:ext cx="279400" cy="293370"/>
            <a:chOff x="2557117" y="2510184"/>
            <a:chExt cx="279400" cy="293370"/>
          </a:xfrm>
        </p:grpSpPr>
        <p:sp>
          <p:nvSpPr>
            <p:cNvPr id="15" name="L_技術_人1_体">
              <a:extLst>
                <a:ext uri="{FF2B5EF4-FFF2-40B4-BE49-F238E27FC236}">
                  <a16:creationId xmlns:a16="http://schemas.microsoft.com/office/drawing/2014/main" id="{1438705A-E4DA-8D96-7920-343A2036E393}"/>
                </a:ext>
              </a:extLst>
            </p:cNvPr>
            <p:cNvSpPr/>
            <p:nvPr/>
          </p:nvSpPr>
          <p:spPr>
            <a:xfrm>
              <a:off x="2557117" y="2649884"/>
              <a:ext cx="279400" cy="15367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16" name="L_技術_人1_頭">
              <a:extLst>
                <a:ext uri="{FF2B5EF4-FFF2-40B4-BE49-F238E27FC236}">
                  <a16:creationId xmlns:a16="http://schemas.microsoft.com/office/drawing/2014/main" id="{DC858385-8ABD-BC8E-24BB-035B5B077314}"/>
                </a:ext>
              </a:extLst>
            </p:cNvPr>
            <p:cNvSpPr/>
            <p:nvPr/>
          </p:nvSpPr>
          <p:spPr>
            <a:xfrm>
              <a:off x="2626967" y="2510184"/>
              <a:ext cx="139700" cy="1397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</p:grpSp>
      <p:sp>
        <p:nvSpPr>
          <p:cNvPr id="17" name="L_CS_箱">
            <a:extLst>
              <a:ext uri="{FF2B5EF4-FFF2-40B4-BE49-F238E27FC236}">
                <a16:creationId xmlns:a16="http://schemas.microsoft.com/office/drawing/2014/main" id="{D118CBFB-0483-934F-55EB-4157542B7EB8}"/>
              </a:ext>
            </a:extLst>
          </p:cNvPr>
          <p:cNvSpPr/>
          <p:nvPr/>
        </p:nvSpPr>
        <p:spPr>
          <a:xfrm>
            <a:off x="728317" y="3272184"/>
            <a:ext cx="2286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18" name="L_CS_役割">
            <a:extLst>
              <a:ext uri="{FF2B5EF4-FFF2-40B4-BE49-F238E27FC236}">
                <a16:creationId xmlns:a16="http://schemas.microsoft.com/office/drawing/2014/main" id="{4FE54B54-C13C-DA97-2827-0EB3D22FB114}"/>
              </a:ext>
            </a:extLst>
          </p:cNvPr>
          <p:cNvSpPr/>
          <p:nvPr/>
        </p:nvSpPr>
        <p:spPr>
          <a:xfrm>
            <a:off x="779117" y="3322984"/>
            <a:ext cx="15113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zh-CN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</a:t>
            </a:r>
            <a:r>
              <a:rPr kumimoji="1" lang="en-US" altLang="zh-CN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CS</a:t>
            </a:r>
            <a:r>
              <a:rPr kumimoji="1" lang="zh-CN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（専任）</a:t>
            </a:r>
            <a:endParaRPr kumimoji="1" lang="ja-JP" altLang="en-US" sz="120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35923A2E-6501-8C43-731B-8317013E7846}"/>
              </a:ext>
            </a:extLst>
          </p:cNvPr>
          <p:cNvGrpSpPr/>
          <p:nvPr/>
        </p:nvGrpSpPr>
        <p:grpSpPr>
          <a:xfrm>
            <a:off x="2366617" y="3526184"/>
            <a:ext cx="469900" cy="293370"/>
            <a:chOff x="2366617" y="3526184"/>
            <a:chExt cx="469900" cy="293370"/>
          </a:xfrm>
        </p:grpSpPr>
        <p:sp>
          <p:nvSpPr>
            <p:cNvPr id="19" name="L_CS_人1_体">
              <a:extLst>
                <a:ext uri="{FF2B5EF4-FFF2-40B4-BE49-F238E27FC236}">
                  <a16:creationId xmlns:a16="http://schemas.microsoft.com/office/drawing/2014/main" id="{B7111442-D606-771D-9EF9-3F0FC6555492}"/>
                </a:ext>
              </a:extLst>
            </p:cNvPr>
            <p:cNvSpPr/>
            <p:nvPr/>
          </p:nvSpPr>
          <p:spPr>
            <a:xfrm>
              <a:off x="2366617" y="3665884"/>
              <a:ext cx="279400" cy="15367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20" name="L_CS_人1_頭">
              <a:extLst>
                <a:ext uri="{FF2B5EF4-FFF2-40B4-BE49-F238E27FC236}">
                  <a16:creationId xmlns:a16="http://schemas.microsoft.com/office/drawing/2014/main" id="{6E5B8157-E0FD-E654-37E8-147E4A080186}"/>
                </a:ext>
              </a:extLst>
            </p:cNvPr>
            <p:cNvSpPr/>
            <p:nvPr/>
          </p:nvSpPr>
          <p:spPr>
            <a:xfrm>
              <a:off x="2436467" y="3526184"/>
              <a:ext cx="139700" cy="1397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21" name="L_CS_人2_体">
              <a:extLst>
                <a:ext uri="{FF2B5EF4-FFF2-40B4-BE49-F238E27FC236}">
                  <a16:creationId xmlns:a16="http://schemas.microsoft.com/office/drawing/2014/main" id="{D15F162F-19FA-B17E-6820-97CCC97EAE80}"/>
                </a:ext>
              </a:extLst>
            </p:cNvPr>
            <p:cNvSpPr/>
            <p:nvPr/>
          </p:nvSpPr>
          <p:spPr>
            <a:xfrm>
              <a:off x="2557117" y="3665884"/>
              <a:ext cx="279400" cy="15367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22" name="L_CS_人2_頭">
              <a:extLst>
                <a:ext uri="{FF2B5EF4-FFF2-40B4-BE49-F238E27FC236}">
                  <a16:creationId xmlns:a16="http://schemas.microsoft.com/office/drawing/2014/main" id="{26E4E1D1-536D-C6F4-6694-DC70DE1A195C}"/>
                </a:ext>
              </a:extLst>
            </p:cNvPr>
            <p:cNvSpPr/>
            <p:nvPr/>
          </p:nvSpPr>
          <p:spPr>
            <a:xfrm>
              <a:off x="2626967" y="3526184"/>
              <a:ext cx="139700" cy="1397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</p:grpSp>
      <p:sp>
        <p:nvSpPr>
          <p:cNvPr id="23" name="L_サポート_箱">
            <a:extLst>
              <a:ext uri="{FF2B5EF4-FFF2-40B4-BE49-F238E27FC236}">
                <a16:creationId xmlns:a16="http://schemas.microsoft.com/office/drawing/2014/main" id="{F68BFECB-2C71-B180-AC74-6926CA98C944}"/>
              </a:ext>
            </a:extLst>
          </p:cNvPr>
          <p:cNvSpPr/>
          <p:nvPr/>
        </p:nvSpPr>
        <p:spPr>
          <a:xfrm>
            <a:off x="728317" y="5075584"/>
            <a:ext cx="2286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24" name="L_サポート_役割">
            <a:extLst>
              <a:ext uri="{FF2B5EF4-FFF2-40B4-BE49-F238E27FC236}">
                <a16:creationId xmlns:a16="http://schemas.microsoft.com/office/drawing/2014/main" id="{6703DA42-1847-9167-2C77-CB575F9287DB}"/>
              </a:ext>
            </a:extLst>
          </p:cNvPr>
          <p:cNvSpPr/>
          <p:nvPr/>
        </p:nvSpPr>
        <p:spPr>
          <a:xfrm>
            <a:off x="779117" y="5126384"/>
            <a:ext cx="13208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サポートセンター</a:t>
            </a:r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EBAD6ED6-D374-FF12-D2B3-D989A3D42046}"/>
              </a:ext>
            </a:extLst>
          </p:cNvPr>
          <p:cNvGrpSpPr/>
          <p:nvPr/>
        </p:nvGrpSpPr>
        <p:grpSpPr>
          <a:xfrm>
            <a:off x="2176117" y="5329584"/>
            <a:ext cx="660400" cy="293370"/>
            <a:chOff x="2176117" y="5329584"/>
            <a:chExt cx="660400" cy="293370"/>
          </a:xfrm>
        </p:grpSpPr>
        <p:sp>
          <p:nvSpPr>
            <p:cNvPr id="25" name="L_サポート_人1_体">
              <a:extLst>
                <a:ext uri="{FF2B5EF4-FFF2-40B4-BE49-F238E27FC236}">
                  <a16:creationId xmlns:a16="http://schemas.microsoft.com/office/drawing/2014/main" id="{86F7174A-B2B5-4A26-1EF0-0BA82CC55537}"/>
                </a:ext>
              </a:extLst>
            </p:cNvPr>
            <p:cNvSpPr/>
            <p:nvPr/>
          </p:nvSpPr>
          <p:spPr>
            <a:xfrm>
              <a:off x="2176117" y="5469284"/>
              <a:ext cx="279400" cy="15367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26" name="L_サポート_人1_頭">
              <a:extLst>
                <a:ext uri="{FF2B5EF4-FFF2-40B4-BE49-F238E27FC236}">
                  <a16:creationId xmlns:a16="http://schemas.microsoft.com/office/drawing/2014/main" id="{C90E3330-22C3-5856-D009-E15ABBD6D3C2}"/>
                </a:ext>
              </a:extLst>
            </p:cNvPr>
            <p:cNvSpPr/>
            <p:nvPr/>
          </p:nvSpPr>
          <p:spPr>
            <a:xfrm>
              <a:off x="2245967" y="5329584"/>
              <a:ext cx="139700" cy="1397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27" name="L_サポート_人2_体">
              <a:extLst>
                <a:ext uri="{FF2B5EF4-FFF2-40B4-BE49-F238E27FC236}">
                  <a16:creationId xmlns:a16="http://schemas.microsoft.com/office/drawing/2014/main" id="{7367CA87-DBFB-19F9-73FE-62C15EA38BA3}"/>
                </a:ext>
              </a:extLst>
            </p:cNvPr>
            <p:cNvSpPr/>
            <p:nvPr/>
          </p:nvSpPr>
          <p:spPr>
            <a:xfrm>
              <a:off x="2366617" y="5469284"/>
              <a:ext cx="279400" cy="15367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28" name="L_サポート_人2_頭">
              <a:extLst>
                <a:ext uri="{FF2B5EF4-FFF2-40B4-BE49-F238E27FC236}">
                  <a16:creationId xmlns:a16="http://schemas.microsoft.com/office/drawing/2014/main" id="{A189E61F-A789-D2E0-8BD1-90A6F5F04C1B}"/>
                </a:ext>
              </a:extLst>
            </p:cNvPr>
            <p:cNvSpPr/>
            <p:nvPr/>
          </p:nvSpPr>
          <p:spPr>
            <a:xfrm>
              <a:off x="2436467" y="5329584"/>
              <a:ext cx="139700" cy="1397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29" name="L_サポート_人3_体">
              <a:extLst>
                <a:ext uri="{FF2B5EF4-FFF2-40B4-BE49-F238E27FC236}">
                  <a16:creationId xmlns:a16="http://schemas.microsoft.com/office/drawing/2014/main" id="{07A18191-118D-A8AC-0ECA-233BB9E528BA}"/>
                </a:ext>
              </a:extLst>
            </p:cNvPr>
            <p:cNvSpPr/>
            <p:nvPr/>
          </p:nvSpPr>
          <p:spPr>
            <a:xfrm>
              <a:off x="2557117" y="5469284"/>
              <a:ext cx="279400" cy="15367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30" name="L_サポート_人3_頭">
              <a:extLst>
                <a:ext uri="{FF2B5EF4-FFF2-40B4-BE49-F238E27FC236}">
                  <a16:creationId xmlns:a16="http://schemas.microsoft.com/office/drawing/2014/main" id="{C27C1371-120A-6C4F-79FE-104D527D56FA}"/>
                </a:ext>
              </a:extLst>
            </p:cNvPr>
            <p:cNvSpPr/>
            <p:nvPr/>
          </p:nvSpPr>
          <p:spPr>
            <a:xfrm>
              <a:off x="2626967" y="5329584"/>
              <a:ext cx="139700" cy="1397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</p:grpSp>
      <p:sp>
        <p:nvSpPr>
          <p:cNvPr id="31" name="R_本社_枠">
            <a:extLst>
              <a:ext uri="{FF2B5EF4-FFF2-40B4-BE49-F238E27FC236}">
                <a16:creationId xmlns:a16="http://schemas.microsoft.com/office/drawing/2014/main" id="{09A7B585-98B8-B650-B7E3-F5789548ECEB}"/>
              </a:ext>
            </a:extLst>
          </p:cNvPr>
          <p:cNvSpPr/>
          <p:nvPr/>
        </p:nvSpPr>
        <p:spPr>
          <a:xfrm>
            <a:off x="6897208" y="2027584"/>
            <a:ext cx="2730500" cy="22606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32" name="R_本社_名前">
            <a:extLst>
              <a:ext uri="{FF2B5EF4-FFF2-40B4-BE49-F238E27FC236}">
                <a16:creationId xmlns:a16="http://schemas.microsoft.com/office/drawing/2014/main" id="{E6FA254F-8D98-F026-EFBE-C8AB48593EA8}"/>
              </a:ext>
            </a:extLst>
          </p:cNvPr>
          <p:cNvSpPr/>
          <p:nvPr/>
        </p:nvSpPr>
        <p:spPr>
          <a:xfrm>
            <a:off x="7608408" y="1875184"/>
            <a:ext cx="13081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貴社（本社）</a:t>
            </a:r>
          </a:p>
        </p:txBody>
      </p:sp>
      <p:sp>
        <p:nvSpPr>
          <p:cNvPr id="33" name="R_情シス_箱">
            <a:extLst>
              <a:ext uri="{FF2B5EF4-FFF2-40B4-BE49-F238E27FC236}">
                <a16:creationId xmlns:a16="http://schemas.microsoft.com/office/drawing/2014/main" id="{AB14A56C-926B-4D38-3C32-A51AB48AF2B2}"/>
              </a:ext>
            </a:extLst>
          </p:cNvPr>
          <p:cNvSpPr/>
          <p:nvPr/>
        </p:nvSpPr>
        <p:spPr>
          <a:xfrm>
            <a:off x="7087708" y="2256184"/>
            <a:ext cx="23495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34" name="R_情シス_役割">
            <a:extLst>
              <a:ext uri="{FF2B5EF4-FFF2-40B4-BE49-F238E27FC236}">
                <a16:creationId xmlns:a16="http://schemas.microsoft.com/office/drawing/2014/main" id="{C4BAE45A-359D-BB29-AACE-2A7E6EE2241B}"/>
              </a:ext>
            </a:extLst>
          </p:cNvPr>
          <p:cNvSpPr/>
          <p:nvPr/>
        </p:nvSpPr>
        <p:spPr>
          <a:xfrm>
            <a:off x="7138508" y="2306984"/>
            <a:ext cx="17653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情報システム担当</a:t>
            </a:r>
          </a:p>
        </p:txBody>
      </p:sp>
      <p:sp>
        <p:nvSpPr>
          <p:cNvPr id="35" name="R_情シス_人1_体">
            <a:extLst>
              <a:ext uri="{FF2B5EF4-FFF2-40B4-BE49-F238E27FC236}">
                <a16:creationId xmlns:a16="http://schemas.microsoft.com/office/drawing/2014/main" id="{D7EA1766-FF84-21B8-EDEF-82350D9719BA}"/>
              </a:ext>
            </a:extLst>
          </p:cNvPr>
          <p:cNvSpPr/>
          <p:nvPr/>
        </p:nvSpPr>
        <p:spPr>
          <a:xfrm>
            <a:off x="8980008" y="2649884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36" name="R_情シス_人1_頭">
            <a:extLst>
              <a:ext uri="{FF2B5EF4-FFF2-40B4-BE49-F238E27FC236}">
                <a16:creationId xmlns:a16="http://schemas.microsoft.com/office/drawing/2014/main" id="{DA4B9289-4FC2-8A25-D2AB-09C226691A3B}"/>
              </a:ext>
            </a:extLst>
          </p:cNvPr>
          <p:cNvSpPr/>
          <p:nvPr/>
        </p:nvSpPr>
        <p:spPr>
          <a:xfrm>
            <a:off x="9049858" y="2510184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37" name="R_受注_箱">
            <a:extLst>
              <a:ext uri="{FF2B5EF4-FFF2-40B4-BE49-F238E27FC236}">
                <a16:creationId xmlns:a16="http://schemas.microsoft.com/office/drawing/2014/main" id="{5087879F-B7CF-C29F-21B4-6A158CE37DA1}"/>
              </a:ext>
            </a:extLst>
          </p:cNvPr>
          <p:cNvSpPr/>
          <p:nvPr/>
        </p:nvSpPr>
        <p:spPr>
          <a:xfrm>
            <a:off x="7087708" y="3272184"/>
            <a:ext cx="23495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38" name="R_受注_役割">
            <a:extLst>
              <a:ext uri="{FF2B5EF4-FFF2-40B4-BE49-F238E27FC236}">
                <a16:creationId xmlns:a16="http://schemas.microsoft.com/office/drawing/2014/main" id="{B513480E-C793-6008-B59C-457653850541}"/>
              </a:ext>
            </a:extLst>
          </p:cNvPr>
          <p:cNvSpPr/>
          <p:nvPr/>
        </p:nvSpPr>
        <p:spPr>
          <a:xfrm>
            <a:off x="7138508" y="3322984"/>
            <a:ext cx="13843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受注センター
（</a:t>
            </a:r>
            <a:r>
              <a:rPr kumimoji="1" lang="en-US" altLang="ja-JP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名）</a:t>
            </a:r>
          </a:p>
        </p:txBody>
      </p:sp>
      <p:sp>
        <p:nvSpPr>
          <p:cNvPr id="39" name="R_受注_人1_体">
            <a:extLst>
              <a:ext uri="{FF2B5EF4-FFF2-40B4-BE49-F238E27FC236}">
                <a16:creationId xmlns:a16="http://schemas.microsoft.com/office/drawing/2014/main" id="{415F5706-AAB4-8944-1358-0E7DA6B13350}"/>
              </a:ext>
            </a:extLst>
          </p:cNvPr>
          <p:cNvSpPr/>
          <p:nvPr/>
        </p:nvSpPr>
        <p:spPr>
          <a:xfrm>
            <a:off x="8599008" y="3665884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40" name="R_受注_人1_頭">
            <a:extLst>
              <a:ext uri="{FF2B5EF4-FFF2-40B4-BE49-F238E27FC236}">
                <a16:creationId xmlns:a16="http://schemas.microsoft.com/office/drawing/2014/main" id="{67F6A402-9704-B067-E8AB-B5AF6CACC9FC}"/>
              </a:ext>
            </a:extLst>
          </p:cNvPr>
          <p:cNvSpPr/>
          <p:nvPr/>
        </p:nvSpPr>
        <p:spPr>
          <a:xfrm>
            <a:off x="8668858" y="3526184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41" name="R_受注_人2_体">
            <a:extLst>
              <a:ext uri="{FF2B5EF4-FFF2-40B4-BE49-F238E27FC236}">
                <a16:creationId xmlns:a16="http://schemas.microsoft.com/office/drawing/2014/main" id="{0FC8275F-C7D9-9025-478A-EC973D22C30F}"/>
              </a:ext>
            </a:extLst>
          </p:cNvPr>
          <p:cNvSpPr/>
          <p:nvPr/>
        </p:nvSpPr>
        <p:spPr>
          <a:xfrm>
            <a:off x="8789508" y="3665884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42" name="R_受注_人2_頭">
            <a:extLst>
              <a:ext uri="{FF2B5EF4-FFF2-40B4-BE49-F238E27FC236}">
                <a16:creationId xmlns:a16="http://schemas.microsoft.com/office/drawing/2014/main" id="{4CDE2B5C-240C-FCE3-41DB-FB2E86114C7C}"/>
              </a:ext>
            </a:extLst>
          </p:cNvPr>
          <p:cNvSpPr/>
          <p:nvPr/>
        </p:nvSpPr>
        <p:spPr>
          <a:xfrm>
            <a:off x="8859358" y="3526184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43" name="R_受注_人3_体">
            <a:extLst>
              <a:ext uri="{FF2B5EF4-FFF2-40B4-BE49-F238E27FC236}">
                <a16:creationId xmlns:a16="http://schemas.microsoft.com/office/drawing/2014/main" id="{0A005662-E152-9CA2-D7A5-A81840488B85}"/>
              </a:ext>
            </a:extLst>
          </p:cNvPr>
          <p:cNvSpPr/>
          <p:nvPr/>
        </p:nvSpPr>
        <p:spPr>
          <a:xfrm>
            <a:off x="8980008" y="3665884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44" name="R_受注_人3_頭">
            <a:extLst>
              <a:ext uri="{FF2B5EF4-FFF2-40B4-BE49-F238E27FC236}">
                <a16:creationId xmlns:a16="http://schemas.microsoft.com/office/drawing/2014/main" id="{8E9DC733-09BE-D394-1706-B3D89797BABF}"/>
              </a:ext>
            </a:extLst>
          </p:cNvPr>
          <p:cNvSpPr/>
          <p:nvPr/>
        </p:nvSpPr>
        <p:spPr>
          <a:xfrm>
            <a:off x="9049858" y="3526184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45" name="R_お店_枠">
            <a:extLst>
              <a:ext uri="{FF2B5EF4-FFF2-40B4-BE49-F238E27FC236}">
                <a16:creationId xmlns:a16="http://schemas.microsoft.com/office/drawing/2014/main" id="{6AB9C885-7918-1BE8-B393-344ED2C88435}"/>
              </a:ext>
            </a:extLst>
          </p:cNvPr>
          <p:cNvSpPr/>
          <p:nvPr/>
        </p:nvSpPr>
        <p:spPr>
          <a:xfrm>
            <a:off x="6897208" y="4770784"/>
            <a:ext cx="2730500" cy="14478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46" name="R_お店_名前">
            <a:extLst>
              <a:ext uri="{FF2B5EF4-FFF2-40B4-BE49-F238E27FC236}">
                <a16:creationId xmlns:a16="http://schemas.microsoft.com/office/drawing/2014/main" id="{5230A362-7277-1D49-56A6-75EFFAC1A6FE}"/>
              </a:ext>
            </a:extLst>
          </p:cNvPr>
          <p:cNvSpPr/>
          <p:nvPr/>
        </p:nvSpPr>
        <p:spPr>
          <a:xfrm>
            <a:off x="7338533" y="4618384"/>
            <a:ext cx="184785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lang="ja-JP" altLang="en-US" sz="140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貴社（店舗）</a:t>
            </a:r>
            <a:endParaRPr kumimoji="1" lang="ja-JP" altLang="en-US" sz="1400" dirty="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CDC617EB-B156-0B77-0866-15A6382D7F7E}"/>
              </a:ext>
            </a:extLst>
          </p:cNvPr>
          <p:cNvGrpSpPr/>
          <p:nvPr/>
        </p:nvGrpSpPr>
        <p:grpSpPr>
          <a:xfrm>
            <a:off x="7177713" y="5227984"/>
            <a:ext cx="2146300" cy="431800"/>
            <a:chOff x="7227408" y="5227984"/>
            <a:chExt cx="2146300" cy="431800"/>
          </a:xfrm>
        </p:grpSpPr>
        <p:sp>
          <p:nvSpPr>
            <p:cNvPr id="47" name="R_お店1_建物">
              <a:extLst>
                <a:ext uri="{FF2B5EF4-FFF2-40B4-BE49-F238E27FC236}">
                  <a16:creationId xmlns:a16="http://schemas.microsoft.com/office/drawing/2014/main" id="{61853011-48C8-2D2C-9F54-AE504243F19F}"/>
                </a:ext>
              </a:extLst>
            </p:cNvPr>
            <p:cNvSpPr/>
            <p:nvPr/>
          </p:nvSpPr>
          <p:spPr>
            <a:xfrm>
              <a:off x="7227408" y="5227984"/>
              <a:ext cx="431800" cy="4318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48" name="R_お店1_屋根">
              <a:extLst>
                <a:ext uri="{FF2B5EF4-FFF2-40B4-BE49-F238E27FC236}">
                  <a16:creationId xmlns:a16="http://schemas.microsoft.com/office/drawing/2014/main" id="{A0D8217F-1DE9-E28B-BF5C-E61D0A08D2C4}"/>
                </a:ext>
              </a:extLst>
            </p:cNvPr>
            <p:cNvSpPr/>
            <p:nvPr/>
          </p:nvSpPr>
          <p:spPr>
            <a:xfrm>
              <a:off x="7227408" y="5227984"/>
              <a:ext cx="431800" cy="94996"/>
            </a:xfrm>
            <a:prstGeom prst="rect">
              <a:avLst/>
            </a:prstGeom>
            <a:solidFill>
              <a:srgbClr val="D9D9D9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49" name="R_お店1_入口">
              <a:extLst>
                <a:ext uri="{FF2B5EF4-FFF2-40B4-BE49-F238E27FC236}">
                  <a16:creationId xmlns:a16="http://schemas.microsoft.com/office/drawing/2014/main" id="{FFAE0607-B1A1-67A2-5B71-1C47D2666658}"/>
                </a:ext>
              </a:extLst>
            </p:cNvPr>
            <p:cNvSpPr/>
            <p:nvPr/>
          </p:nvSpPr>
          <p:spPr>
            <a:xfrm>
              <a:off x="7374220" y="5478428"/>
              <a:ext cx="138176" cy="18135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50" name="R_お店2_建物">
              <a:extLst>
                <a:ext uri="{FF2B5EF4-FFF2-40B4-BE49-F238E27FC236}">
                  <a16:creationId xmlns:a16="http://schemas.microsoft.com/office/drawing/2014/main" id="{DE9DAE14-4CF4-7F5D-5AAE-581DB46E12C8}"/>
                </a:ext>
              </a:extLst>
            </p:cNvPr>
            <p:cNvSpPr/>
            <p:nvPr/>
          </p:nvSpPr>
          <p:spPr>
            <a:xfrm>
              <a:off x="7798908" y="5227984"/>
              <a:ext cx="431800" cy="4318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51" name="R_お店2_屋根">
              <a:extLst>
                <a:ext uri="{FF2B5EF4-FFF2-40B4-BE49-F238E27FC236}">
                  <a16:creationId xmlns:a16="http://schemas.microsoft.com/office/drawing/2014/main" id="{1E0B32CE-B425-D1D6-A6CA-D0E8A7101CA7}"/>
                </a:ext>
              </a:extLst>
            </p:cNvPr>
            <p:cNvSpPr/>
            <p:nvPr/>
          </p:nvSpPr>
          <p:spPr>
            <a:xfrm>
              <a:off x="7798908" y="5227984"/>
              <a:ext cx="431800" cy="94996"/>
            </a:xfrm>
            <a:prstGeom prst="rect">
              <a:avLst/>
            </a:prstGeom>
            <a:solidFill>
              <a:srgbClr val="D9D9D9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52" name="R_お店2_入口">
              <a:extLst>
                <a:ext uri="{FF2B5EF4-FFF2-40B4-BE49-F238E27FC236}">
                  <a16:creationId xmlns:a16="http://schemas.microsoft.com/office/drawing/2014/main" id="{E4915046-833D-FE85-A032-D46C3C9AF740}"/>
                </a:ext>
              </a:extLst>
            </p:cNvPr>
            <p:cNvSpPr/>
            <p:nvPr/>
          </p:nvSpPr>
          <p:spPr>
            <a:xfrm>
              <a:off x="7945720" y="5478428"/>
              <a:ext cx="138176" cy="18135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53" name="R_お店3_建物">
              <a:extLst>
                <a:ext uri="{FF2B5EF4-FFF2-40B4-BE49-F238E27FC236}">
                  <a16:creationId xmlns:a16="http://schemas.microsoft.com/office/drawing/2014/main" id="{75CD136D-6830-6522-48EA-33F8FDC58DF3}"/>
                </a:ext>
              </a:extLst>
            </p:cNvPr>
            <p:cNvSpPr/>
            <p:nvPr/>
          </p:nvSpPr>
          <p:spPr>
            <a:xfrm>
              <a:off x="8370408" y="5227984"/>
              <a:ext cx="431800" cy="4318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54" name="R_お店3_屋根">
              <a:extLst>
                <a:ext uri="{FF2B5EF4-FFF2-40B4-BE49-F238E27FC236}">
                  <a16:creationId xmlns:a16="http://schemas.microsoft.com/office/drawing/2014/main" id="{CA0AA558-5EA5-30DF-1C6C-C23712E49230}"/>
                </a:ext>
              </a:extLst>
            </p:cNvPr>
            <p:cNvSpPr/>
            <p:nvPr/>
          </p:nvSpPr>
          <p:spPr>
            <a:xfrm>
              <a:off x="8370408" y="5227984"/>
              <a:ext cx="431800" cy="94996"/>
            </a:xfrm>
            <a:prstGeom prst="rect">
              <a:avLst/>
            </a:prstGeom>
            <a:solidFill>
              <a:srgbClr val="D9D9D9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55" name="R_お店3_入口">
              <a:extLst>
                <a:ext uri="{FF2B5EF4-FFF2-40B4-BE49-F238E27FC236}">
                  <a16:creationId xmlns:a16="http://schemas.microsoft.com/office/drawing/2014/main" id="{BFE02BC1-D3BD-F356-9498-3AF1091C580B}"/>
                </a:ext>
              </a:extLst>
            </p:cNvPr>
            <p:cNvSpPr/>
            <p:nvPr/>
          </p:nvSpPr>
          <p:spPr>
            <a:xfrm>
              <a:off x="8517220" y="5478428"/>
              <a:ext cx="138176" cy="18135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56" name="R_お店4_建物">
              <a:extLst>
                <a:ext uri="{FF2B5EF4-FFF2-40B4-BE49-F238E27FC236}">
                  <a16:creationId xmlns:a16="http://schemas.microsoft.com/office/drawing/2014/main" id="{B6B85ABC-03F5-53F8-C0C7-3244507EE79C}"/>
                </a:ext>
              </a:extLst>
            </p:cNvPr>
            <p:cNvSpPr/>
            <p:nvPr/>
          </p:nvSpPr>
          <p:spPr>
            <a:xfrm>
              <a:off x="8941908" y="5227984"/>
              <a:ext cx="431800" cy="4318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57" name="R_お店4_屋根">
              <a:extLst>
                <a:ext uri="{FF2B5EF4-FFF2-40B4-BE49-F238E27FC236}">
                  <a16:creationId xmlns:a16="http://schemas.microsoft.com/office/drawing/2014/main" id="{15DB2CDF-0370-680A-8E3A-50CB4F02D706}"/>
                </a:ext>
              </a:extLst>
            </p:cNvPr>
            <p:cNvSpPr/>
            <p:nvPr/>
          </p:nvSpPr>
          <p:spPr>
            <a:xfrm>
              <a:off x="8941908" y="5227984"/>
              <a:ext cx="431800" cy="94996"/>
            </a:xfrm>
            <a:prstGeom prst="rect">
              <a:avLst/>
            </a:prstGeom>
            <a:solidFill>
              <a:srgbClr val="D9D9D9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  <p:sp>
          <p:nvSpPr>
            <p:cNvPr id="58" name="R_お店4_入口">
              <a:extLst>
                <a:ext uri="{FF2B5EF4-FFF2-40B4-BE49-F238E27FC236}">
                  <a16:creationId xmlns:a16="http://schemas.microsoft.com/office/drawing/2014/main" id="{AA47B48C-B954-4F7A-9B35-373317F295D5}"/>
                </a:ext>
              </a:extLst>
            </p:cNvPr>
            <p:cNvSpPr/>
            <p:nvPr/>
          </p:nvSpPr>
          <p:spPr>
            <a:xfrm>
              <a:off x="9088720" y="5478428"/>
              <a:ext cx="138176" cy="18135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400"/>
            </a:p>
          </p:txBody>
        </p:sp>
      </p:grpSp>
      <p:cxnSp>
        <p:nvCxnSpPr>
          <p:cNvPr id="59" name="A_技術→情シス">
            <a:extLst>
              <a:ext uri="{FF2B5EF4-FFF2-40B4-BE49-F238E27FC236}">
                <a16:creationId xmlns:a16="http://schemas.microsoft.com/office/drawing/2014/main" id="{F0AAA3C2-B932-2EBA-6BD0-4D504EE3F7B9}"/>
              </a:ext>
            </a:extLst>
          </p:cNvPr>
          <p:cNvCxnSpPr>
            <a:cxnSpLocks/>
            <a:stCxn id="13" idx="3"/>
            <a:endCxn id="33" idx="1"/>
          </p:cNvCxnSpPr>
          <p:nvPr/>
        </p:nvCxnSpPr>
        <p:spPr>
          <a:xfrm>
            <a:off x="3014317" y="2662584"/>
            <a:ext cx="4073391" cy="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A_ラベル1">
            <a:extLst>
              <a:ext uri="{FF2B5EF4-FFF2-40B4-BE49-F238E27FC236}">
                <a16:creationId xmlns:a16="http://schemas.microsoft.com/office/drawing/2014/main" id="{79F8C4BA-C110-2A07-2AFD-A74099CCDCC0}"/>
              </a:ext>
            </a:extLst>
          </p:cNvPr>
          <p:cNvSpPr/>
          <p:nvPr/>
        </p:nvSpPr>
        <p:spPr>
          <a:xfrm>
            <a:off x="3462129" y="2230784"/>
            <a:ext cx="3235020" cy="3810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 dirty="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設定・基幹システムとの連携の相談（随時）</a:t>
            </a:r>
          </a:p>
        </p:txBody>
      </p:sp>
      <p:cxnSp>
        <p:nvCxnSpPr>
          <p:cNvPr id="61" name="A_CS→受注">
            <a:extLst>
              <a:ext uri="{FF2B5EF4-FFF2-40B4-BE49-F238E27FC236}">
                <a16:creationId xmlns:a16="http://schemas.microsoft.com/office/drawing/2014/main" id="{02E2DCB2-5BCE-D59C-0AC5-51487FC52E37}"/>
              </a:ext>
            </a:extLst>
          </p:cNvPr>
          <p:cNvCxnSpPr>
            <a:cxnSpLocks/>
            <a:stCxn id="17" idx="3"/>
            <a:endCxn id="37" idx="1"/>
          </p:cNvCxnSpPr>
          <p:nvPr/>
        </p:nvCxnSpPr>
        <p:spPr>
          <a:xfrm>
            <a:off x="3014317" y="3678584"/>
            <a:ext cx="4073391" cy="0"/>
          </a:xfrm>
          <a:prstGeom prst="straightConnector1">
            <a:avLst/>
          </a:prstGeom>
          <a:ln w="28575">
            <a:solidFill>
              <a:srgbClr val="E8731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A_ラベル2">
            <a:extLst>
              <a:ext uri="{FF2B5EF4-FFF2-40B4-BE49-F238E27FC236}">
                <a16:creationId xmlns:a16="http://schemas.microsoft.com/office/drawing/2014/main" id="{5047ADEA-8864-43FB-BAEC-01495672C040}"/>
              </a:ext>
            </a:extLst>
          </p:cNvPr>
          <p:cNvSpPr/>
          <p:nvPr/>
        </p:nvSpPr>
        <p:spPr>
          <a:xfrm>
            <a:off x="3462129" y="3200048"/>
            <a:ext cx="323502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 b="1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注文結果を見て、</a:t>
            </a:r>
            <a:r>
              <a:rPr kumimoji="1" lang="en-US" altLang="ja-JP" sz="1200" b="1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Web</a:t>
            </a:r>
            <a:r>
              <a:rPr kumimoji="1" lang="ja-JP" altLang="en-US" sz="1200" b="1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注文を増やす打ち手提案（月</a:t>
            </a:r>
            <a:r>
              <a:rPr kumimoji="1" lang="en-US" altLang="ja-JP" sz="1200" b="1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200" b="1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回の定例会）</a:t>
            </a:r>
          </a:p>
        </p:txBody>
      </p:sp>
      <p:cxnSp>
        <p:nvCxnSpPr>
          <p:cNvPr id="63" name="A_サポート→お店">
            <a:extLst>
              <a:ext uri="{FF2B5EF4-FFF2-40B4-BE49-F238E27FC236}">
                <a16:creationId xmlns:a16="http://schemas.microsoft.com/office/drawing/2014/main" id="{94116A63-B440-C531-EC40-776F0B12FA6D}"/>
              </a:ext>
            </a:extLst>
          </p:cNvPr>
          <p:cNvCxnSpPr>
            <a:cxnSpLocks/>
            <a:stCxn id="23" idx="3"/>
            <a:endCxn id="45" idx="1"/>
          </p:cNvCxnSpPr>
          <p:nvPr/>
        </p:nvCxnSpPr>
        <p:spPr>
          <a:xfrm>
            <a:off x="3014317" y="5481984"/>
            <a:ext cx="3882891" cy="1270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A_ラベル3">
            <a:extLst>
              <a:ext uri="{FF2B5EF4-FFF2-40B4-BE49-F238E27FC236}">
                <a16:creationId xmlns:a16="http://schemas.microsoft.com/office/drawing/2014/main" id="{A2A06B6C-7E54-E0A4-E758-E97511D29085}"/>
              </a:ext>
            </a:extLst>
          </p:cNvPr>
          <p:cNvSpPr/>
          <p:nvPr/>
        </p:nvSpPr>
        <p:spPr>
          <a:xfrm>
            <a:off x="3462129" y="5040024"/>
            <a:ext cx="3076441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注文画面の使い方のお問い合わせ
（毎日</a:t>
            </a:r>
            <a:r>
              <a:rPr kumimoji="1" lang="en-US" altLang="ja-JP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6〜20</a:t>
            </a:r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時）</a:t>
            </a:r>
          </a:p>
        </p:txBody>
      </p:sp>
      <p:cxnSp>
        <p:nvCxnSpPr>
          <p:cNvPr id="65" name="A_受注→お店">
            <a:extLst>
              <a:ext uri="{FF2B5EF4-FFF2-40B4-BE49-F238E27FC236}">
                <a16:creationId xmlns:a16="http://schemas.microsoft.com/office/drawing/2014/main" id="{3401D5F6-A1F9-EE43-04E6-EDC40BD527BC}"/>
              </a:ext>
            </a:extLst>
          </p:cNvPr>
          <p:cNvCxnSpPr>
            <a:cxnSpLocks/>
            <a:stCxn id="37" idx="3"/>
            <a:endCxn id="45" idx="3"/>
          </p:cNvCxnSpPr>
          <p:nvPr/>
        </p:nvCxnSpPr>
        <p:spPr>
          <a:xfrm>
            <a:off x="9437208" y="3678584"/>
            <a:ext cx="190500" cy="1816100"/>
          </a:xfrm>
          <a:prstGeom prst="bentConnector3">
            <a:avLst>
              <a:gd name="adj1" fmla="val 215363"/>
            </a:avLst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A_ラベル4">
            <a:extLst>
              <a:ext uri="{FF2B5EF4-FFF2-40B4-BE49-F238E27FC236}">
                <a16:creationId xmlns:a16="http://schemas.microsoft.com/office/drawing/2014/main" id="{A86FAE11-1F3F-26FC-1DC6-DC81DFE6D6C2}"/>
              </a:ext>
            </a:extLst>
          </p:cNvPr>
          <p:cNvSpPr/>
          <p:nvPr/>
        </p:nvSpPr>
        <p:spPr>
          <a:xfrm>
            <a:off x="9596786" y="4427884"/>
            <a:ext cx="1803400" cy="203200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en-US" altLang="ja-JP" sz="11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Web</a:t>
            </a:r>
            <a:r>
              <a:rPr kumimoji="1" lang="ja-JP" altLang="en-US" sz="11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注文の案内</a:t>
            </a:r>
          </a:p>
        </p:txBody>
      </p:sp>
      <p:sp>
        <p:nvSpPr>
          <p:cNvPr id="71" name="N_注記2">
            <a:extLst>
              <a:ext uri="{FF2B5EF4-FFF2-40B4-BE49-F238E27FC236}">
                <a16:creationId xmlns:a16="http://schemas.microsoft.com/office/drawing/2014/main" id="{18EBC3E4-5F7E-4399-09E4-2A03EF4CCE39}"/>
              </a:ext>
            </a:extLst>
          </p:cNvPr>
          <p:cNvSpPr/>
          <p:nvPr/>
        </p:nvSpPr>
        <p:spPr>
          <a:xfrm>
            <a:off x="3925408" y="6015384"/>
            <a:ext cx="2805594" cy="6731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t"/>
          <a:lstStyle/>
          <a:p>
            <a:pPr marL="88900" indent="-88900"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kumimoji="1" lang="ja-JP" altLang="en-US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稼働から</a:t>
            </a:r>
            <a:r>
              <a:rPr kumimoji="1" lang="en-US" altLang="ja-JP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か月は、店舗向けの説明会も実施
</a:t>
            </a:r>
            <a:r>
              <a:rPr lang="ja-JP" altLang="en-US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各店舗から</a:t>
            </a:r>
            <a:r>
              <a:rPr kumimoji="1" lang="ja-JP" altLang="en-US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の問い合わせ対応</a:t>
            </a:r>
            <a:r>
              <a:rPr lang="ja-JP" altLang="en-US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が本社の負担にならないようにいたします。</a:t>
            </a:r>
            <a:endParaRPr kumimoji="1" lang="ja-JP" altLang="en-US" sz="1100" dirty="0">
              <a:solidFill>
                <a:srgbClr val="E8731A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N_注記1">
            <a:extLst>
              <a:ext uri="{FF2B5EF4-FFF2-40B4-BE49-F238E27FC236}">
                <a16:creationId xmlns:a16="http://schemas.microsoft.com/office/drawing/2014/main" id="{C04616A5-6F37-7B14-903C-8AF58F235257}"/>
              </a:ext>
            </a:extLst>
          </p:cNvPr>
          <p:cNvSpPr/>
          <p:nvPr/>
        </p:nvSpPr>
        <p:spPr>
          <a:xfrm>
            <a:off x="10433330" y="3018184"/>
            <a:ext cx="1422400" cy="609596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t"/>
          <a:lstStyle/>
          <a:p>
            <a:pPr marL="88900" indent="-88900"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受注センター向けの勉強会で、ほかの卸さんの案内のしかたを共有</a:t>
            </a:r>
          </a:p>
        </p:txBody>
      </p:sp>
      <p:sp>
        <p:nvSpPr>
          <p:cNvPr id="5" name="N_引出線76">
            <a:extLst>
              <a:ext uri="{FF2B5EF4-FFF2-40B4-BE49-F238E27FC236}">
                <a16:creationId xmlns:a16="http://schemas.microsoft.com/office/drawing/2014/main" id="{DC272056-C014-12A9-8204-3EE0F4B6B3BD}"/>
              </a:ext>
            </a:extLst>
          </p:cNvPr>
          <p:cNvSpPr/>
          <p:nvPr/>
        </p:nvSpPr>
        <p:spPr>
          <a:xfrm>
            <a:off x="9847474" y="3377647"/>
            <a:ext cx="548585" cy="975723"/>
          </a:xfrm>
          <a:custGeom>
            <a:avLst/>
            <a:gdLst/>
            <a:ahLst/>
            <a:cxnLst/>
            <a:rect l="0" t="0" r="0" b="0"/>
            <a:pathLst>
              <a:path w="548585" h="975723">
                <a:moveTo>
                  <a:pt x="0" y="975722"/>
                </a:moveTo>
                <a:lnTo>
                  <a:pt x="318754" y="0"/>
                </a:lnTo>
                <a:lnTo>
                  <a:pt x="548584" y="0"/>
                </a:lnTo>
              </a:path>
            </a:pathLst>
          </a:custGeom>
          <a:ln w="19050">
            <a:solidFill>
              <a:srgbClr val="E97132"/>
            </a:solidFill>
            <a:prstDash val="sysDash"/>
            <a:headEnd type="oval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N_引出線84">
            <a:extLst>
              <a:ext uri="{FF2B5EF4-FFF2-40B4-BE49-F238E27FC236}">
                <a16:creationId xmlns:a16="http://schemas.microsoft.com/office/drawing/2014/main" id="{B64E403B-99DE-F3EB-865E-014207F500D8}"/>
              </a:ext>
            </a:extLst>
          </p:cNvPr>
          <p:cNvSpPr/>
          <p:nvPr/>
        </p:nvSpPr>
        <p:spPr>
          <a:xfrm>
            <a:off x="3563455" y="5488334"/>
            <a:ext cx="420758" cy="730251"/>
          </a:xfrm>
          <a:custGeom>
            <a:avLst/>
            <a:gdLst/>
            <a:ahLst/>
            <a:cxnLst/>
            <a:rect l="0" t="0" r="0" b="0"/>
            <a:pathLst>
              <a:path w="420758" h="730251">
                <a:moveTo>
                  <a:pt x="0" y="0"/>
                </a:moveTo>
                <a:lnTo>
                  <a:pt x="163401" y="730250"/>
                </a:lnTo>
                <a:lnTo>
                  <a:pt x="420757" y="730250"/>
                </a:lnTo>
              </a:path>
            </a:pathLst>
          </a:custGeom>
          <a:ln w="19050">
            <a:solidFill>
              <a:srgbClr val="E97132"/>
            </a:solidFill>
            <a:prstDash val="sysDash"/>
            <a:headEnd type="oval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740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_タイトル">
            <a:extLst>
              <a:ext uri="{FF2B5EF4-FFF2-40B4-BE49-F238E27FC236}">
                <a16:creationId xmlns:a16="http://schemas.microsoft.com/office/drawing/2014/main" id="{CDF9A828-CF2D-C6A9-048E-900E78934B2C}"/>
              </a:ext>
            </a:extLst>
          </p:cNvPr>
          <p:cNvSpPr/>
          <p:nvPr/>
        </p:nvSpPr>
        <p:spPr>
          <a:xfrm>
            <a:off x="381000" y="177800"/>
            <a:ext cx="8890000" cy="482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22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サポート体制</a:t>
            </a:r>
          </a:p>
        </p:txBody>
      </p:sp>
      <p:cxnSp>
        <p:nvCxnSpPr>
          <p:cNvPr id="3" name="h_線">
            <a:extLst>
              <a:ext uri="{FF2B5EF4-FFF2-40B4-BE49-F238E27FC236}">
                <a16:creationId xmlns:a16="http://schemas.microsoft.com/office/drawing/2014/main" id="{EF95D7BE-7A32-5A15-FB76-3159DB8084CB}"/>
              </a:ext>
            </a:extLst>
          </p:cNvPr>
          <p:cNvCxnSpPr/>
          <p:nvPr/>
        </p:nvCxnSpPr>
        <p:spPr>
          <a:xfrm>
            <a:off x="381000" y="736600"/>
            <a:ext cx="11430000" cy="0"/>
          </a:xfrm>
          <a:prstGeom prst="line">
            <a:avLst/>
          </a:prstGeom>
          <a:ln w="12700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h_言いたいこと">
            <a:extLst>
              <a:ext uri="{FF2B5EF4-FFF2-40B4-BE49-F238E27FC236}">
                <a16:creationId xmlns:a16="http://schemas.microsoft.com/office/drawing/2014/main" id="{5C0ABB83-86F9-D14B-288F-844601EA1F5D}"/>
              </a:ext>
            </a:extLst>
          </p:cNvPr>
          <p:cNvSpPr/>
          <p:nvPr/>
        </p:nvSpPr>
        <p:spPr>
          <a:xfrm>
            <a:off x="457200" y="895350"/>
            <a:ext cx="11303000" cy="264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t">
            <a:noAutofit/>
          </a:bodyPr>
          <a:lstStyle/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l"/>
            </a:pPr>
            <a:r>
              <a:rPr lang="ja-JP" altLang="en-US"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</a:t>
            </a:r>
            <a:r>
              <a:rPr lang="en-US" altLang="ja-JP"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CS</a:t>
            </a:r>
            <a:r>
              <a:rPr lang="ja-JP" altLang="en-US"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とサポートセンターの</a:t>
            </a:r>
            <a:r>
              <a:rPr lang="en-US" altLang="ja-JP"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つの窓口で、導入後もご支援いたします</a:t>
            </a:r>
            <a:endParaRPr lang="ja-JP" altLang="en-US" sz="1400" b="1" dirty="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f_フッター">
            <a:extLst>
              <a:ext uri="{FF2B5EF4-FFF2-40B4-BE49-F238E27FC236}">
                <a16:creationId xmlns:a16="http://schemas.microsoft.com/office/drawing/2014/main" id="{9538BE0A-D8BA-24F8-E59D-F00E1BDA6FCB}"/>
              </a:ext>
            </a:extLst>
          </p:cNvPr>
          <p:cNvSpPr/>
          <p:nvPr/>
        </p:nvSpPr>
        <p:spPr>
          <a:xfrm>
            <a:off x="381000" y="6578600"/>
            <a:ext cx="5080000" cy="228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80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サンプルシステム株式会社（架空）</a:t>
            </a:r>
          </a:p>
        </p:txBody>
      </p:sp>
      <p:sp>
        <p:nvSpPr>
          <p:cNvPr id="6" name="L_枠">
            <a:extLst>
              <a:ext uri="{FF2B5EF4-FFF2-40B4-BE49-F238E27FC236}">
                <a16:creationId xmlns:a16="http://schemas.microsoft.com/office/drawing/2014/main" id="{3FD0E695-7D16-B8F3-49C2-04CEA9026B26}"/>
              </a:ext>
            </a:extLst>
          </p:cNvPr>
          <p:cNvSpPr/>
          <p:nvPr/>
        </p:nvSpPr>
        <p:spPr>
          <a:xfrm>
            <a:off x="889000" y="1905000"/>
            <a:ext cx="3175000" cy="41910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L_名前">
            <a:extLst>
              <a:ext uri="{FF2B5EF4-FFF2-40B4-BE49-F238E27FC236}">
                <a16:creationId xmlns:a16="http://schemas.microsoft.com/office/drawing/2014/main" id="{695DFAF4-840D-159C-80CB-DF5382B41E23}"/>
              </a:ext>
            </a:extLst>
          </p:cNvPr>
          <p:cNvSpPr/>
          <p:nvPr/>
        </p:nvSpPr>
        <p:spPr>
          <a:xfrm>
            <a:off x="1790700" y="1752600"/>
            <a:ext cx="13716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</a:t>
            </a:r>
          </a:p>
        </p:txBody>
      </p:sp>
      <p:sp>
        <p:nvSpPr>
          <p:cNvPr id="8" name="L_CS_箱">
            <a:extLst>
              <a:ext uri="{FF2B5EF4-FFF2-40B4-BE49-F238E27FC236}">
                <a16:creationId xmlns:a16="http://schemas.microsoft.com/office/drawing/2014/main" id="{1A558190-7986-0F2B-FB4E-57FF48A6D36B}"/>
              </a:ext>
            </a:extLst>
          </p:cNvPr>
          <p:cNvSpPr/>
          <p:nvPr/>
        </p:nvSpPr>
        <p:spPr>
          <a:xfrm>
            <a:off x="1117600" y="2540000"/>
            <a:ext cx="2717800" cy="9652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L_CS_役割">
            <a:extLst>
              <a:ext uri="{FF2B5EF4-FFF2-40B4-BE49-F238E27FC236}">
                <a16:creationId xmlns:a16="http://schemas.microsoft.com/office/drawing/2014/main" id="{B9642311-A58F-EC61-49D1-58B51C7D01EA}"/>
              </a:ext>
            </a:extLst>
          </p:cNvPr>
          <p:cNvSpPr/>
          <p:nvPr/>
        </p:nvSpPr>
        <p:spPr>
          <a:xfrm>
            <a:off x="1168400" y="2590800"/>
            <a:ext cx="1943100" cy="863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zh-CN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</a:t>
            </a:r>
            <a:r>
              <a:rPr kumimoji="1" lang="en-US" altLang="zh-CN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CS</a:t>
            </a:r>
            <a:r>
              <a:rPr kumimoji="1" lang="zh-CN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（専任）</a:t>
            </a:r>
            <a:endParaRPr kumimoji="1" lang="ja-JP" altLang="en-US" sz="120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L_CS_人1_体">
            <a:extLst>
              <a:ext uri="{FF2B5EF4-FFF2-40B4-BE49-F238E27FC236}">
                <a16:creationId xmlns:a16="http://schemas.microsoft.com/office/drawing/2014/main" id="{E59175B3-C934-7485-5623-A8754C2C2BB8}"/>
              </a:ext>
            </a:extLst>
          </p:cNvPr>
          <p:cNvSpPr/>
          <p:nvPr/>
        </p:nvSpPr>
        <p:spPr>
          <a:xfrm>
            <a:off x="3187700" y="30099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L_CS_人1_頭">
            <a:extLst>
              <a:ext uri="{FF2B5EF4-FFF2-40B4-BE49-F238E27FC236}">
                <a16:creationId xmlns:a16="http://schemas.microsoft.com/office/drawing/2014/main" id="{54717CC2-66B9-4793-621F-22D4B374435F}"/>
              </a:ext>
            </a:extLst>
          </p:cNvPr>
          <p:cNvSpPr/>
          <p:nvPr/>
        </p:nvSpPr>
        <p:spPr>
          <a:xfrm>
            <a:off x="3257550" y="28702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L_CS_人2_体">
            <a:extLst>
              <a:ext uri="{FF2B5EF4-FFF2-40B4-BE49-F238E27FC236}">
                <a16:creationId xmlns:a16="http://schemas.microsoft.com/office/drawing/2014/main" id="{D58F740C-BD43-6231-4E1E-5F8EFC9A3770}"/>
              </a:ext>
            </a:extLst>
          </p:cNvPr>
          <p:cNvSpPr/>
          <p:nvPr/>
        </p:nvSpPr>
        <p:spPr>
          <a:xfrm>
            <a:off x="3378200" y="30099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L_CS_人2_頭">
            <a:extLst>
              <a:ext uri="{FF2B5EF4-FFF2-40B4-BE49-F238E27FC236}">
                <a16:creationId xmlns:a16="http://schemas.microsoft.com/office/drawing/2014/main" id="{C10B82C3-5936-4288-FBB8-243003AE028C}"/>
              </a:ext>
            </a:extLst>
          </p:cNvPr>
          <p:cNvSpPr/>
          <p:nvPr/>
        </p:nvSpPr>
        <p:spPr>
          <a:xfrm>
            <a:off x="3448050" y="28702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L_サポート_箱">
            <a:extLst>
              <a:ext uri="{FF2B5EF4-FFF2-40B4-BE49-F238E27FC236}">
                <a16:creationId xmlns:a16="http://schemas.microsoft.com/office/drawing/2014/main" id="{C12CB5C7-EA68-AA31-81E5-A2B3486751EC}"/>
              </a:ext>
            </a:extLst>
          </p:cNvPr>
          <p:cNvSpPr/>
          <p:nvPr/>
        </p:nvSpPr>
        <p:spPr>
          <a:xfrm>
            <a:off x="1117600" y="4572000"/>
            <a:ext cx="2717800" cy="9652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L_サポート_役割">
            <a:extLst>
              <a:ext uri="{FF2B5EF4-FFF2-40B4-BE49-F238E27FC236}">
                <a16:creationId xmlns:a16="http://schemas.microsoft.com/office/drawing/2014/main" id="{17323B01-9DA6-B7E9-DC35-46E2BD78BB13}"/>
              </a:ext>
            </a:extLst>
          </p:cNvPr>
          <p:cNvSpPr/>
          <p:nvPr/>
        </p:nvSpPr>
        <p:spPr>
          <a:xfrm>
            <a:off x="1168400" y="4622800"/>
            <a:ext cx="1752600" cy="863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サポートセンター</a:t>
            </a:r>
          </a:p>
        </p:txBody>
      </p:sp>
      <p:sp>
        <p:nvSpPr>
          <p:cNvPr id="16" name="L_サポート_人1_体">
            <a:extLst>
              <a:ext uri="{FF2B5EF4-FFF2-40B4-BE49-F238E27FC236}">
                <a16:creationId xmlns:a16="http://schemas.microsoft.com/office/drawing/2014/main" id="{F7A47D40-6614-37FD-242D-674B49B90089}"/>
              </a:ext>
            </a:extLst>
          </p:cNvPr>
          <p:cNvSpPr/>
          <p:nvPr/>
        </p:nvSpPr>
        <p:spPr>
          <a:xfrm>
            <a:off x="2997200" y="50419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L_サポート_人1_頭">
            <a:extLst>
              <a:ext uri="{FF2B5EF4-FFF2-40B4-BE49-F238E27FC236}">
                <a16:creationId xmlns:a16="http://schemas.microsoft.com/office/drawing/2014/main" id="{C90B4981-2D60-8C27-9633-9C7D1D0CD9FF}"/>
              </a:ext>
            </a:extLst>
          </p:cNvPr>
          <p:cNvSpPr/>
          <p:nvPr/>
        </p:nvSpPr>
        <p:spPr>
          <a:xfrm>
            <a:off x="3067050" y="49022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L_サポート_人2_体">
            <a:extLst>
              <a:ext uri="{FF2B5EF4-FFF2-40B4-BE49-F238E27FC236}">
                <a16:creationId xmlns:a16="http://schemas.microsoft.com/office/drawing/2014/main" id="{DB736714-C43F-07F8-E6BD-920CA12C3F04}"/>
              </a:ext>
            </a:extLst>
          </p:cNvPr>
          <p:cNvSpPr/>
          <p:nvPr/>
        </p:nvSpPr>
        <p:spPr>
          <a:xfrm>
            <a:off x="3187700" y="50419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L_サポート_人2_頭">
            <a:extLst>
              <a:ext uri="{FF2B5EF4-FFF2-40B4-BE49-F238E27FC236}">
                <a16:creationId xmlns:a16="http://schemas.microsoft.com/office/drawing/2014/main" id="{AAAAFC5A-1597-3EC0-458E-55EBDAF5D711}"/>
              </a:ext>
            </a:extLst>
          </p:cNvPr>
          <p:cNvSpPr/>
          <p:nvPr/>
        </p:nvSpPr>
        <p:spPr>
          <a:xfrm>
            <a:off x="3257550" y="49022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L_サポート_人3_体">
            <a:extLst>
              <a:ext uri="{FF2B5EF4-FFF2-40B4-BE49-F238E27FC236}">
                <a16:creationId xmlns:a16="http://schemas.microsoft.com/office/drawing/2014/main" id="{83A61FDA-3D3F-9522-AFB3-84F4F51AC55D}"/>
              </a:ext>
            </a:extLst>
          </p:cNvPr>
          <p:cNvSpPr/>
          <p:nvPr/>
        </p:nvSpPr>
        <p:spPr>
          <a:xfrm>
            <a:off x="3378200" y="50419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L_サポート_人3_頭">
            <a:extLst>
              <a:ext uri="{FF2B5EF4-FFF2-40B4-BE49-F238E27FC236}">
                <a16:creationId xmlns:a16="http://schemas.microsoft.com/office/drawing/2014/main" id="{7AC57BA1-9D70-D354-A2D8-E654BECCBC57}"/>
              </a:ext>
            </a:extLst>
          </p:cNvPr>
          <p:cNvSpPr/>
          <p:nvPr/>
        </p:nvSpPr>
        <p:spPr>
          <a:xfrm>
            <a:off x="3448050" y="49022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R_枠">
            <a:extLst>
              <a:ext uri="{FF2B5EF4-FFF2-40B4-BE49-F238E27FC236}">
                <a16:creationId xmlns:a16="http://schemas.microsoft.com/office/drawing/2014/main" id="{EC76D3A7-342C-9E07-09DE-E789DFE85667}"/>
              </a:ext>
            </a:extLst>
          </p:cNvPr>
          <p:cNvSpPr/>
          <p:nvPr/>
        </p:nvSpPr>
        <p:spPr>
          <a:xfrm>
            <a:off x="7874000" y="1905000"/>
            <a:ext cx="3429000" cy="41910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R_名前">
            <a:extLst>
              <a:ext uri="{FF2B5EF4-FFF2-40B4-BE49-F238E27FC236}">
                <a16:creationId xmlns:a16="http://schemas.microsoft.com/office/drawing/2014/main" id="{FBB96867-5845-8E61-0078-4A9394AF787C}"/>
              </a:ext>
            </a:extLst>
          </p:cNvPr>
          <p:cNvSpPr/>
          <p:nvPr/>
        </p:nvSpPr>
        <p:spPr>
          <a:xfrm>
            <a:off x="9121775" y="1752600"/>
            <a:ext cx="93345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例示フーズ</a:t>
            </a:r>
          </a:p>
        </p:txBody>
      </p:sp>
      <p:sp>
        <p:nvSpPr>
          <p:cNvPr id="24" name="R_受注_箱">
            <a:extLst>
              <a:ext uri="{FF2B5EF4-FFF2-40B4-BE49-F238E27FC236}">
                <a16:creationId xmlns:a16="http://schemas.microsoft.com/office/drawing/2014/main" id="{4AB69ECF-F35B-01BA-F200-1F1D68CC0CC8}"/>
              </a:ext>
            </a:extLst>
          </p:cNvPr>
          <p:cNvSpPr/>
          <p:nvPr/>
        </p:nvSpPr>
        <p:spPr>
          <a:xfrm>
            <a:off x="8128000" y="2540000"/>
            <a:ext cx="2921000" cy="9652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R_受注_役割">
            <a:extLst>
              <a:ext uri="{FF2B5EF4-FFF2-40B4-BE49-F238E27FC236}">
                <a16:creationId xmlns:a16="http://schemas.microsoft.com/office/drawing/2014/main" id="{8CF0AD05-5F1D-AD8F-4389-317FCA6D7DB5}"/>
              </a:ext>
            </a:extLst>
          </p:cNvPr>
          <p:cNvSpPr/>
          <p:nvPr/>
        </p:nvSpPr>
        <p:spPr>
          <a:xfrm>
            <a:off x="8178800" y="2590800"/>
            <a:ext cx="1955800" cy="863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受注センター</a:t>
            </a:r>
          </a:p>
        </p:txBody>
      </p:sp>
      <p:sp>
        <p:nvSpPr>
          <p:cNvPr id="26" name="R_受注_人1_体">
            <a:extLst>
              <a:ext uri="{FF2B5EF4-FFF2-40B4-BE49-F238E27FC236}">
                <a16:creationId xmlns:a16="http://schemas.microsoft.com/office/drawing/2014/main" id="{595E8A9E-3F65-DE1D-91A4-825A84675731}"/>
              </a:ext>
            </a:extLst>
          </p:cNvPr>
          <p:cNvSpPr/>
          <p:nvPr/>
        </p:nvSpPr>
        <p:spPr>
          <a:xfrm>
            <a:off x="10210800" y="30099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R_受注_人1_頭">
            <a:extLst>
              <a:ext uri="{FF2B5EF4-FFF2-40B4-BE49-F238E27FC236}">
                <a16:creationId xmlns:a16="http://schemas.microsoft.com/office/drawing/2014/main" id="{528AEE76-F806-F903-8B71-2CC0AB2DA7EB}"/>
              </a:ext>
            </a:extLst>
          </p:cNvPr>
          <p:cNvSpPr/>
          <p:nvPr/>
        </p:nvSpPr>
        <p:spPr>
          <a:xfrm>
            <a:off x="10280650" y="28702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R_受注_人2_体">
            <a:extLst>
              <a:ext uri="{FF2B5EF4-FFF2-40B4-BE49-F238E27FC236}">
                <a16:creationId xmlns:a16="http://schemas.microsoft.com/office/drawing/2014/main" id="{703AB341-7753-8AAE-382E-B6219276B7D7}"/>
              </a:ext>
            </a:extLst>
          </p:cNvPr>
          <p:cNvSpPr/>
          <p:nvPr/>
        </p:nvSpPr>
        <p:spPr>
          <a:xfrm>
            <a:off x="10401300" y="30099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R_受注_人2_頭">
            <a:extLst>
              <a:ext uri="{FF2B5EF4-FFF2-40B4-BE49-F238E27FC236}">
                <a16:creationId xmlns:a16="http://schemas.microsoft.com/office/drawing/2014/main" id="{BF2FE86C-DE55-7672-23F3-C46CCEF0713E}"/>
              </a:ext>
            </a:extLst>
          </p:cNvPr>
          <p:cNvSpPr/>
          <p:nvPr/>
        </p:nvSpPr>
        <p:spPr>
          <a:xfrm>
            <a:off x="10471150" y="28702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R_受注_人3_体">
            <a:extLst>
              <a:ext uri="{FF2B5EF4-FFF2-40B4-BE49-F238E27FC236}">
                <a16:creationId xmlns:a16="http://schemas.microsoft.com/office/drawing/2014/main" id="{2005DC38-A230-AC86-844E-E543E1DEA401}"/>
              </a:ext>
            </a:extLst>
          </p:cNvPr>
          <p:cNvSpPr/>
          <p:nvPr/>
        </p:nvSpPr>
        <p:spPr>
          <a:xfrm>
            <a:off x="10591800" y="30099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R_受注_人3_頭">
            <a:extLst>
              <a:ext uri="{FF2B5EF4-FFF2-40B4-BE49-F238E27FC236}">
                <a16:creationId xmlns:a16="http://schemas.microsoft.com/office/drawing/2014/main" id="{13327561-4326-5C3D-B11E-11E30161CE4D}"/>
              </a:ext>
            </a:extLst>
          </p:cNvPr>
          <p:cNvSpPr/>
          <p:nvPr/>
        </p:nvSpPr>
        <p:spPr>
          <a:xfrm>
            <a:off x="10661650" y="28702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R_情シス_箱">
            <a:extLst>
              <a:ext uri="{FF2B5EF4-FFF2-40B4-BE49-F238E27FC236}">
                <a16:creationId xmlns:a16="http://schemas.microsoft.com/office/drawing/2014/main" id="{A4F0735E-D2AA-54C8-D53D-2B83CE76E88A}"/>
              </a:ext>
            </a:extLst>
          </p:cNvPr>
          <p:cNvSpPr/>
          <p:nvPr/>
        </p:nvSpPr>
        <p:spPr>
          <a:xfrm>
            <a:off x="8128000" y="4572000"/>
            <a:ext cx="2921000" cy="9652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R_情シス_役割">
            <a:extLst>
              <a:ext uri="{FF2B5EF4-FFF2-40B4-BE49-F238E27FC236}">
                <a16:creationId xmlns:a16="http://schemas.microsoft.com/office/drawing/2014/main" id="{B4109821-7017-B045-642F-783CDC726C84}"/>
              </a:ext>
            </a:extLst>
          </p:cNvPr>
          <p:cNvSpPr/>
          <p:nvPr/>
        </p:nvSpPr>
        <p:spPr>
          <a:xfrm>
            <a:off x="8178800" y="4622800"/>
            <a:ext cx="2336800" cy="863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情報システム担当</a:t>
            </a:r>
          </a:p>
        </p:txBody>
      </p:sp>
      <p:sp>
        <p:nvSpPr>
          <p:cNvPr id="34" name="R_情シス_人1_体">
            <a:extLst>
              <a:ext uri="{FF2B5EF4-FFF2-40B4-BE49-F238E27FC236}">
                <a16:creationId xmlns:a16="http://schemas.microsoft.com/office/drawing/2014/main" id="{E86E2CA4-F60D-DC1C-8157-1674E719F233}"/>
              </a:ext>
            </a:extLst>
          </p:cNvPr>
          <p:cNvSpPr/>
          <p:nvPr/>
        </p:nvSpPr>
        <p:spPr>
          <a:xfrm>
            <a:off x="10591800" y="50419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R_情シス_人1_頭">
            <a:extLst>
              <a:ext uri="{FF2B5EF4-FFF2-40B4-BE49-F238E27FC236}">
                <a16:creationId xmlns:a16="http://schemas.microsoft.com/office/drawing/2014/main" id="{185F41F0-942E-B43A-788B-7DC67E10F698}"/>
              </a:ext>
            </a:extLst>
          </p:cNvPr>
          <p:cNvSpPr/>
          <p:nvPr/>
        </p:nvSpPr>
        <p:spPr>
          <a:xfrm>
            <a:off x="10661650" y="49022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6" name="A_CS→受注">
            <a:extLst>
              <a:ext uri="{FF2B5EF4-FFF2-40B4-BE49-F238E27FC236}">
                <a16:creationId xmlns:a16="http://schemas.microsoft.com/office/drawing/2014/main" id="{66CF3D72-C3F8-CB39-A067-C4E4C46D95CC}"/>
              </a:ext>
            </a:extLst>
          </p:cNvPr>
          <p:cNvCxnSpPr>
            <a:cxnSpLocks/>
            <a:stCxn id="8" idx="3"/>
            <a:endCxn id="24" idx="1"/>
          </p:cNvCxnSpPr>
          <p:nvPr/>
        </p:nvCxnSpPr>
        <p:spPr>
          <a:xfrm>
            <a:off x="3835400" y="3022600"/>
            <a:ext cx="4292600" cy="0"/>
          </a:xfrm>
          <a:prstGeom prst="straightConnector1">
            <a:avLst/>
          </a:prstGeom>
          <a:ln w="28575">
            <a:solidFill>
              <a:srgbClr val="E8731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A_ラベル1">
            <a:extLst>
              <a:ext uri="{FF2B5EF4-FFF2-40B4-BE49-F238E27FC236}">
                <a16:creationId xmlns:a16="http://schemas.microsoft.com/office/drawing/2014/main" id="{51657652-5724-B8FD-66E1-9CFC27AAB349}"/>
              </a:ext>
            </a:extLst>
          </p:cNvPr>
          <p:cNvSpPr/>
          <p:nvPr/>
        </p:nvSpPr>
        <p:spPr>
          <a:xfrm>
            <a:off x="4342892" y="2580640"/>
            <a:ext cx="36576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en-US" altLang="ja-JP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Jishuuu </a:t>
            </a:r>
            <a:r>
              <a:rPr kumimoji="1" lang="ja-JP" altLang="en-US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の使い方と、活用の提案
（月</a:t>
            </a:r>
            <a:r>
              <a:rPr kumimoji="1" lang="en-US" altLang="ja-JP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回の定例会）</a:t>
            </a:r>
          </a:p>
        </p:txBody>
      </p:sp>
      <p:cxnSp>
        <p:nvCxnSpPr>
          <p:cNvPr id="38" name="A_サポート→情シス">
            <a:extLst>
              <a:ext uri="{FF2B5EF4-FFF2-40B4-BE49-F238E27FC236}">
                <a16:creationId xmlns:a16="http://schemas.microsoft.com/office/drawing/2014/main" id="{021F3196-D80B-CBEB-4117-F01FF44CF0AB}"/>
              </a:ext>
            </a:extLst>
          </p:cNvPr>
          <p:cNvCxnSpPr>
            <a:cxnSpLocks/>
            <a:stCxn id="14" idx="3"/>
            <a:endCxn id="32" idx="1"/>
          </p:cNvCxnSpPr>
          <p:nvPr/>
        </p:nvCxnSpPr>
        <p:spPr>
          <a:xfrm>
            <a:off x="3835400" y="5054600"/>
            <a:ext cx="4292600" cy="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A_ラベル2">
            <a:extLst>
              <a:ext uri="{FF2B5EF4-FFF2-40B4-BE49-F238E27FC236}">
                <a16:creationId xmlns:a16="http://schemas.microsoft.com/office/drawing/2014/main" id="{085D5CC1-C34E-DD6D-53CF-2DA1019EBC9E}"/>
              </a:ext>
            </a:extLst>
          </p:cNvPr>
          <p:cNvSpPr/>
          <p:nvPr/>
        </p:nvSpPr>
        <p:spPr>
          <a:xfrm>
            <a:off x="4342892" y="4612640"/>
            <a:ext cx="36576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操作・障害のお問い合わせ
（毎日</a:t>
            </a:r>
            <a:r>
              <a:rPr kumimoji="1" lang="en-US" altLang="ja-JP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6〜20</a:t>
            </a:r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時）</a:t>
            </a:r>
          </a:p>
        </p:txBody>
      </p:sp>
      <p:sp>
        <p:nvSpPr>
          <p:cNvPr id="41" name="N_注記1">
            <a:extLst>
              <a:ext uri="{FF2B5EF4-FFF2-40B4-BE49-F238E27FC236}">
                <a16:creationId xmlns:a16="http://schemas.microsoft.com/office/drawing/2014/main" id="{F13E1092-4BB3-91FF-F662-D4E947279BD9}"/>
              </a:ext>
            </a:extLst>
          </p:cNvPr>
          <p:cNvSpPr/>
          <p:nvPr/>
        </p:nvSpPr>
        <p:spPr>
          <a:xfrm>
            <a:off x="4977384" y="5666739"/>
            <a:ext cx="2540000" cy="3048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t"/>
          <a:lstStyle/>
          <a:p>
            <a:pPr marL="88900" indent="-88900"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障害発生時は、</a:t>
            </a:r>
            <a:r>
              <a:rPr lang="en-US" altLang="ja-JP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分以内にご連絡します</a:t>
            </a:r>
          </a:p>
        </p:txBody>
      </p:sp>
      <p:sp>
        <p:nvSpPr>
          <p:cNvPr id="40" name="N_引出線46">
            <a:extLst>
              <a:ext uri="{FF2B5EF4-FFF2-40B4-BE49-F238E27FC236}">
                <a16:creationId xmlns:a16="http://schemas.microsoft.com/office/drawing/2014/main" id="{EBC9FB28-80EA-C270-3A36-F17692CEB1FB}"/>
              </a:ext>
            </a:extLst>
          </p:cNvPr>
          <p:cNvSpPr/>
          <p:nvPr/>
        </p:nvSpPr>
        <p:spPr>
          <a:xfrm>
            <a:off x="4532243" y="5054600"/>
            <a:ext cx="420758" cy="711201"/>
          </a:xfrm>
          <a:custGeom>
            <a:avLst/>
            <a:gdLst/>
            <a:ahLst/>
            <a:cxnLst/>
            <a:rect l="0" t="0" r="0" b="0"/>
            <a:pathLst>
              <a:path w="420758" h="711201">
                <a:moveTo>
                  <a:pt x="0" y="0"/>
                </a:moveTo>
                <a:lnTo>
                  <a:pt x="163401" y="711200"/>
                </a:lnTo>
                <a:lnTo>
                  <a:pt x="420757" y="711200"/>
                </a:lnTo>
              </a:path>
            </a:pathLst>
          </a:custGeom>
          <a:ln w="19050">
            <a:solidFill>
              <a:srgbClr val="E97132"/>
            </a:solidFill>
            <a:prstDash val="sysDash"/>
            <a:headEnd type="oval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909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_タイトル">
            <a:extLst>
              <a:ext uri="{FF2B5EF4-FFF2-40B4-BE49-F238E27FC236}">
                <a16:creationId xmlns:a16="http://schemas.microsoft.com/office/drawing/2014/main" id="{09637DB4-1966-8C22-CBFE-7520E9D7D381}"/>
              </a:ext>
            </a:extLst>
          </p:cNvPr>
          <p:cNvSpPr/>
          <p:nvPr/>
        </p:nvSpPr>
        <p:spPr>
          <a:xfrm>
            <a:off x="381000" y="177800"/>
            <a:ext cx="8890000" cy="482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22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導入・運用の体制（協力会社と</a:t>
            </a:r>
            <a:r>
              <a:rPr kumimoji="1" lang="en-US" altLang="ja-JP" sz="22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22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社で）</a:t>
            </a:r>
          </a:p>
        </p:txBody>
      </p:sp>
      <p:cxnSp>
        <p:nvCxnSpPr>
          <p:cNvPr id="3" name="h_線">
            <a:extLst>
              <a:ext uri="{FF2B5EF4-FFF2-40B4-BE49-F238E27FC236}">
                <a16:creationId xmlns:a16="http://schemas.microsoft.com/office/drawing/2014/main" id="{3C60D184-801B-9CA4-2AD3-80DBD74180F5}"/>
              </a:ext>
            </a:extLst>
          </p:cNvPr>
          <p:cNvCxnSpPr/>
          <p:nvPr/>
        </p:nvCxnSpPr>
        <p:spPr>
          <a:xfrm>
            <a:off x="381000" y="736600"/>
            <a:ext cx="11430000" cy="0"/>
          </a:xfrm>
          <a:prstGeom prst="line">
            <a:avLst/>
          </a:prstGeom>
          <a:ln w="12700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h_言いたいこと">
            <a:extLst>
              <a:ext uri="{FF2B5EF4-FFF2-40B4-BE49-F238E27FC236}">
                <a16:creationId xmlns:a16="http://schemas.microsoft.com/office/drawing/2014/main" id="{6C981501-3E5C-3C2F-771A-7E1B3FC4FEB1}"/>
              </a:ext>
            </a:extLst>
          </p:cNvPr>
          <p:cNvSpPr/>
          <p:nvPr/>
        </p:nvSpPr>
        <p:spPr>
          <a:xfrm>
            <a:off x="457200" y="895350"/>
            <a:ext cx="11303000" cy="55372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t">
            <a:noAutofit/>
          </a:bodyPr>
          <a:lstStyle/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l"/>
            </a:pPr>
            <a:r>
              <a:rPr lang="ja-JP" altLang="en-US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システムはサンプルシステム、倉庫のタブレットは協力会社のサンプル技研が受け持ちます。</a:t>
            </a:r>
          </a:p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l"/>
            </a:pPr>
            <a:r>
              <a:rPr lang="ja-JP" altLang="en-US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お問い合わせの窓口はサンプルシステムに集約するため、どちらに連絡するかで迷うことがありません。</a:t>
            </a:r>
          </a:p>
        </p:txBody>
      </p:sp>
      <p:sp>
        <p:nvSpPr>
          <p:cNvPr id="6" name="f_フッター">
            <a:extLst>
              <a:ext uri="{FF2B5EF4-FFF2-40B4-BE49-F238E27FC236}">
                <a16:creationId xmlns:a16="http://schemas.microsoft.com/office/drawing/2014/main" id="{CDA7BFA2-28C3-31A0-C832-6F2224EC71E5}"/>
              </a:ext>
            </a:extLst>
          </p:cNvPr>
          <p:cNvSpPr/>
          <p:nvPr/>
        </p:nvSpPr>
        <p:spPr>
          <a:xfrm>
            <a:off x="381000" y="6578600"/>
            <a:ext cx="5080000" cy="228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80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サンプルシステム株式会社（架空）</a:t>
            </a:r>
          </a:p>
        </p:txBody>
      </p:sp>
      <p:sp>
        <p:nvSpPr>
          <p:cNvPr id="7" name="L_枠">
            <a:extLst>
              <a:ext uri="{FF2B5EF4-FFF2-40B4-BE49-F238E27FC236}">
                <a16:creationId xmlns:a16="http://schemas.microsoft.com/office/drawing/2014/main" id="{9458D7B3-5032-6AFF-D714-56A50D17E177}"/>
              </a:ext>
            </a:extLst>
          </p:cNvPr>
          <p:cNvSpPr/>
          <p:nvPr/>
        </p:nvSpPr>
        <p:spPr>
          <a:xfrm>
            <a:off x="1446784" y="1780032"/>
            <a:ext cx="2794000" cy="25146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L_名前">
            <a:extLst>
              <a:ext uri="{FF2B5EF4-FFF2-40B4-BE49-F238E27FC236}">
                <a16:creationId xmlns:a16="http://schemas.microsoft.com/office/drawing/2014/main" id="{F681ADF4-C92B-B022-CC3F-2FCB7D10E3A2}"/>
              </a:ext>
            </a:extLst>
          </p:cNvPr>
          <p:cNvSpPr/>
          <p:nvPr/>
        </p:nvSpPr>
        <p:spPr>
          <a:xfrm>
            <a:off x="2157984" y="1627632"/>
            <a:ext cx="13716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</a:t>
            </a:r>
          </a:p>
        </p:txBody>
      </p:sp>
      <p:sp>
        <p:nvSpPr>
          <p:cNvPr id="9" name="L_CS_箱">
            <a:extLst>
              <a:ext uri="{FF2B5EF4-FFF2-40B4-BE49-F238E27FC236}">
                <a16:creationId xmlns:a16="http://schemas.microsoft.com/office/drawing/2014/main" id="{4E01EEDA-DFE3-9E8A-3EA3-D07C4D443EBD}"/>
              </a:ext>
            </a:extLst>
          </p:cNvPr>
          <p:cNvSpPr/>
          <p:nvPr/>
        </p:nvSpPr>
        <p:spPr>
          <a:xfrm>
            <a:off x="1637284" y="2059432"/>
            <a:ext cx="2413000" cy="8382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L_CS_役割">
            <a:extLst>
              <a:ext uri="{FF2B5EF4-FFF2-40B4-BE49-F238E27FC236}">
                <a16:creationId xmlns:a16="http://schemas.microsoft.com/office/drawing/2014/main" id="{6F7F1720-1A4A-5EDF-0483-CFEC6A3283F3}"/>
              </a:ext>
            </a:extLst>
          </p:cNvPr>
          <p:cNvSpPr/>
          <p:nvPr/>
        </p:nvSpPr>
        <p:spPr>
          <a:xfrm>
            <a:off x="1688084" y="2110232"/>
            <a:ext cx="1638300" cy="736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zh-CN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</a:t>
            </a:r>
            <a:r>
              <a:rPr kumimoji="1" lang="en-US" altLang="zh-CN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CS</a:t>
            </a:r>
            <a:r>
              <a:rPr kumimoji="1" lang="zh-CN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（専任）</a:t>
            </a:r>
            <a:endParaRPr kumimoji="1" lang="ja-JP" altLang="en-US" sz="120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L_CS_人1_体">
            <a:extLst>
              <a:ext uri="{FF2B5EF4-FFF2-40B4-BE49-F238E27FC236}">
                <a16:creationId xmlns:a16="http://schemas.microsoft.com/office/drawing/2014/main" id="{4AF099AC-F76B-A04E-4567-2E844AC4ECF5}"/>
              </a:ext>
            </a:extLst>
          </p:cNvPr>
          <p:cNvSpPr/>
          <p:nvPr/>
        </p:nvSpPr>
        <p:spPr>
          <a:xfrm>
            <a:off x="3402584" y="2465832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L_CS_人1_頭">
            <a:extLst>
              <a:ext uri="{FF2B5EF4-FFF2-40B4-BE49-F238E27FC236}">
                <a16:creationId xmlns:a16="http://schemas.microsoft.com/office/drawing/2014/main" id="{07024F74-8435-693C-7A16-415B2968E89D}"/>
              </a:ext>
            </a:extLst>
          </p:cNvPr>
          <p:cNvSpPr/>
          <p:nvPr/>
        </p:nvSpPr>
        <p:spPr>
          <a:xfrm>
            <a:off x="3472434" y="2326132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L_CS_人2_体">
            <a:extLst>
              <a:ext uri="{FF2B5EF4-FFF2-40B4-BE49-F238E27FC236}">
                <a16:creationId xmlns:a16="http://schemas.microsoft.com/office/drawing/2014/main" id="{875139C4-0DE9-0CAF-61F5-F375A0B6E96E}"/>
              </a:ext>
            </a:extLst>
          </p:cNvPr>
          <p:cNvSpPr/>
          <p:nvPr/>
        </p:nvSpPr>
        <p:spPr>
          <a:xfrm>
            <a:off x="3593084" y="2465832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L_CS_人2_頭">
            <a:extLst>
              <a:ext uri="{FF2B5EF4-FFF2-40B4-BE49-F238E27FC236}">
                <a16:creationId xmlns:a16="http://schemas.microsoft.com/office/drawing/2014/main" id="{088CCCF6-E762-DD2F-20D8-159732184F16}"/>
              </a:ext>
            </a:extLst>
          </p:cNvPr>
          <p:cNvSpPr/>
          <p:nvPr/>
        </p:nvSpPr>
        <p:spPr>
          <a:xfrm>
            <a:off x="3662934" y="2326132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L_技術_箱">
            <a:extLst>
              <a:ext uri="{FF2B5EF4-FFF2-40B4-BE49-F238E27FC236}">
                <a16:creationId xmlns:a16="http://schemas.microsoft.com/office/drawing/2014/main" id="{44049486-425C-E1AE-8202-ED6B62501A6F}"/>
              </a:ext>
            </a:extLst>
          </p:cNvPr>
          <p:cNvSpPr/>
          <p:nvPr/>
        </p:nvSpPr>
        <p:spPr>
          <a:xfrm>
            <a:off x="1637284" y="3202432"/>
            <a:ext cx="2413000" cy="8382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L_技術_役割">
            <a:extLst>
              <a:ext uri="{FF2B5EF4-FFF2-40B4-BE49-F238E27FC236}">
                <a16:creationId xmlns:a16="http://schemas.microsoft.com/office/drawing/2014/main" id="{32BCD576-8596-45D1-97F7-E047BA0FB0D5}"/>
              </a:ext>
            </a:extLst>
          </p:cNvPr>
          <p:cNvSpPr/>
          <p:nvPr/>
        </p:nvSpPr>
        <p:spPr>
          <a:xfrm>
            <a:off x="1688084" y="3253232"/>
            <a:ext cx="1828800" cy="736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導入・技術担当</a:t>
            </a:r>
          </a:p>
        </p:txBody>
      </p:sp>
      <p:sp>
        <p:nvSpPr>
          <p:cNvPr id="17" name="L_技術_人1_体">
            <a:extLst>
              <a:ext uri="{FF2B5EF4-FFF2-40B4-BE49-F238E27FC236}">
                <a16:creationId xmlns:a16="http://schemas.microsoft.com/office/drawing/2014/main" id="{4CF8BC5E-1602-2DA1-B8BC-E0C4755F0FFB}"/>
              </a:ext>
            </a:extLst>
          </p:cNvPr>
          <p:cNvSpPr/>
          <p:nvPr/>
        </p:nvSpPr>
        <p:spPr>
          <a:xfrm>
            <a:off x="3593084" y="3608832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L_技術_人1_頭">
            <a:extLst>
              <a:ext uri="{FF2B5EF4-FFF2-40B4-BE49-F238E27FC236}">
                <a16:creationId xmlns:a16="http://schemas.microsoft.com/office/drawing/2014/main" id="{968FF5BE-593A-688E-CC8C-E9C02A6819A9}"/>
              </a:ext>
            </a:extLst>
          </p:cNvPr>
          <p:cNvSpPr/>
          <p:nvPr/>
        </p:nvSpPr>
        <p:spPr>
          <a:xfrm>
            <a:off x="3662934" y="3469132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P_枠">
            <a:extLst>
              <a:ext uri="{FF2B5EF4-FFF2-40B4-BE49-F238E27FC236}">
                <a16:creationId xmlns:a16="http://schemas.microsoft.com/office/drawing/2014/main" id="{DE17318F-E3F8-681F-3E28-A250BFBD5FC5}"/>
              </a:ext>
            </a:extLst>
          </p:cNvPr>
          <p:cNvSpPr/>
          <p:nvPr/>
        </p:nvSpPr>
        <p:spPr>
          <a:xfrm>
            <a:off x="1446784" y="4929632"/>
            <a:ext cx="2794000" cy="14986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P_名前">
            <a:extLst>
              <a:ext uri="{FF2B5EF4-FFF2-40B4-BE49-F238E27FC236}">
                <a16:creationId xmlns:a16="http://schemas.microsoft.com/office/drawing/2014/main" id="{C6BD8905-FEBA-C6CD-6104-85BAB6F74C2C}"/>
              </a:ext>
            </a:extLst>
          </p:cNvPr>
          <p:cNvSpPr/>
          <p:nvPr/>
        </p:nvSpPr>
        <p:spPr>
          <a:xfrm>
            <a:off x="1573784" y="4777232"/>
            <a:ext cx="25400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サンプル技研（協力会社）</a:t>
            </a:r>
          </a:p>
        </p:txBody>
      </p:sp>
      <p:sp>
        <p:nvSpPr>
          <p:cNvPr id="21" name="P_現地_箱">
            <a:extLst>
              <a:ext uri="{FF2B5EF4-FFF2-40B4-BE49-F238E27FC236}">
                <a16:creationId xmlns:a16="http://schemas.microsoft.com/office/drawing/2014/main" id="{EA0B1B3C-7DC8-519C-DA37-6804496AB850}"/>
              </a:ext>
            </a:extLst>
          </p:cNvPr>
          <p:cNvSpPr/>
          <p:nvPr/>
        </p:nvSpPr>
        <p:spPr>
          <a:xfrm>
            <a:off x="1637284" y="5259832"/>
            <a:ext cx="2413000" cy="8382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P_現地_役割">
            <a:extLst>
              <a:ext uri="{FF2B5EF4-FFF2-40B4-BE49-F238E27FC236}">
                <a16:creationId xmlns:a16="http://schemas.microsoft.com/office/drawing/2014/main" id="{97148C7B-7888-FBF6-DFA8-F4030A2AA09A}"/>
              </a:ext>
            </a:extLst>
          </p:cNvPr>
          <p:cNvSpPr/>
          <p:nvPr/>
        </p:nvSpPr>
        <p:spPr>
          <a:xfrm>
            <a:off x="1688084" y="5310632"/>
            <a:ext cx="1638300" cy="736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現地サポート</a:t>
            </a:r>
          </a:p>
        </p:txBody>
      </p:sp>
      <p:sp>
        <p:nvSpPr>
          <p:cNvPr id="23" name="P_現地_人1_体">
            <a:extLst>
              <a:ext uri="{FF2B5EF4-FFF2-40B4-BE49-F238E27FC236}">
                <a16:creationId xmlns:a16="http://schemas.microsoft.com/office/drawing/2014/main" id="{605BEB10-55E4-8387-F2EF-378692C611B1}"/>
              </a:ext>
            </a:extLst>
          </p:cNvPr>
          <p:cNvSpPr/>
          <p:nvPr/>
        </p:nvSpPr>
        <p:spPr>
          <a:xfrm>
            <a:off x="3402584" y="5666232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P_現地_人1_頭">
            <a:extLst>
              <a:ext uri="{FF2B5EF4-FFF2-40B4-BE49-F238E27FC236}">
                <a16:creationId xmlns:a16="http://schemas.microsoft.com/office/drawing/2014/main" id="{D950D18B-482C-6988-8A7A-37D2D524B1B8}"/>
              </a:ext>
            </a:extLst>
          </p:cNvPr>
          <p:cNvSpPr/>
          <p:nvPr/>
        </p:nvSpPr>
        <p:spPr>
          <a:xfrm>
            <a:off x="3472434" y="5526532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P_現地_人2_体">
            <a:extLst>
              <a:ext uri="{FF2B5EF4-FFF2-40B4-BE49-F238E27FC236}">
                <a16:creationId xmlns:a16="http://schemas.microsoft.com/office/drawing/2014/main" id="{48A91DBF-EFDF-BCF2-222A-1C80DF120657}"/>
              </a:ext>
            </a:extLst>
          </p:cNvPr>
          <p:cNvSpPr/>
          <p:nvPr/>
        </p:nvSpPr>
        <p:spPr>
          <a:xfrm>
            <a:off x="3593084" y="5666232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P_現地_人2_頭">
            <a:extLst>
              <a:ext uri="{FF2B5EF4-FFF2-40B4-BE49-F238E27FC236}">
                <a16:creationId xmlns:a16="http://schemas.microsoft.com/office/drawing/2014/main" id="{00629A31-1C91-E089-E923-476763C96161}"/>
              </a:ext>
            </a:extLst>
          </p:cNvPr>
          <p:cNvSpPr/>
          <p:nvPr/>
        </p:nvSpPr>
        <p:spPr>
          <a:xfrm>
            <a:off x="3662934" y="5526532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R_本社_枠">
            <a:extLst>
              <a:ext uri="{FF2B5EF4-FFF2-40B4-BE49-F238E27FC236}">
                <a16:creationId xmlns:a16="http://schemas.microsoft.com/office/drawing/2014/main" id="{CC5D94C0-9D3F-83F7-54A7-F914383E4BE9}"/>
              </a:ext>
            </a:extLst>
          </p:cNvPr>
          <p:cNvSpPr/>
          <p:nvPr/>
        </p:nvSpPr>
        <p:spPr>
          <a:xfrm>
            <a:off x="8114284" y="1780032"/>
            <a:ext cx="2921000" cy="25146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R_本社_名前">
            <a:extLst>
              <a:ext uri="{FF2B5EF4-FFF2-40B4-BE49-F238E27FC236}">
                <a16:creationId xmlns:a16="http://schemas.microsoft.com/office/drawing/2014/main" id="{335A1671-7494-4CA9-894A-8C1E9C411EDE}"/>
              </a:ext>
            </a:extLst>
          </p:cNvPr>
          <p:cNvSpPr/>
          <p:nvPr/>
        </p:nvSpPr>
        <p:spPr>
          <a:xfrm>
            <a:off x="8844534" y="1627632"/>
            <a:ext cx="14605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貴社（本社）</a:t>
            </a:r>
          </a:p>
        </p:txBody>
      </p:sp>
      <p:sp>
        <p:nvSpPr>
          <p:cNvPr id="29" name="R_受注_箱">
            <a:extLst>
              <a:ext uri="{FF2B5EF4-FFF2-40B4-BE49-F238E27FC236}">
                <a16:creationId xmlns:a16="http://schemas.microsoft.com/office/drawing/2014/main" id="{FFDEEEAE-58A3-B26E-207B-F8C67BF4B487}"/>
              </a:ext>
            </a:extLst>
          </p:cNvPr>
          <p:cNvSpPr/>
          <p:nvPr/>
        </p:nvSpPr>
        <p:spPr>
          <a:xfrm>
            <a:off x="8368284" y="2059432"/>
            <a:ext cx="2413000" cy="8382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R_受注_役割">
            <a:extLst>
              <a:ext uri="{FF2B5EF4-FFF2-40B4-BE49-F238E27FC236}">
                <a16:creationId xmlns:a16="http://schemas.microsoft.com/office/drawing/2014/main" id="{335AB216-1B23-25D4-1958-A6AE399821E5}"/>
              </a:ext>
            </a:extLst>
          </p:cNvPr>
          <p:cNvSpPr/>
          <p:nvPr/>
        </p:nvSpPr>
        <p:spPr>
          <a:xfrm>
            <a:off x="8419084" y="2110232"/>
            <a:ext cx="1447800" cy="736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受注センター</a:t>
            </a:r>
            <a:b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kumimoji="1" lang="en-US" altLang="ja-JP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名）</a:t>
            </a:r>
          </a:p>
        </p:txBody>
      </p:sp>
      <p:sp>
        <p:nvSpPr>
          <p:cNvPr id="31" name="R_受注_人1_体">
            <a:extLst>
              <a:ext uri="{FF2B5EF4-FFF2-40B4-BE49-F238E27FC236}">
                <a16:creationId xmlns:a16="http://schemas.microsoft.com/office/drawing/2014/main" id="{DA08A053-D5A2-A75C-8211-34F05933297C}"/>
              </a:ext>
            </a:extLst>
          </p:cNvPr>
          <p:cNvSpPr/>
          <p:nvPr/>
        </p:nvSpPr>
        <p:spPr>
          <a:xfrm>
            <a:off x="9943084" y="2465832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R_受注_人1_頭">
            <a:extLst>
              <a:ext uri="{FF2B5EF4-FFF2-40B4-BE49-F238E27FC236}">
                <a16:creationId xmlns:a16="http://schemas.microsoft.com/office/drawing/2014/main" id="{43737A92-6465-F463-063B-27BF836C1503}"/>
              </a:ext>
            </a:extLst>
          </p:cNvPr>
          <p:cNvSpPr/>
          <p:nvPr/>
        </p:nvSpPr>
        <p:spPr>
          <a:xfrm>
            <a:off x="10012934" y="2326132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R_受注_人2_体">
            <a:extLst>
              <a:ext uri="{FF2B5EF4-FFF2-40B4-BE49-F238E27FC236}">
                <a16:creationId xmlns:a16="http://schemas.microsoft.com/office/drawing/2014/main" id="{B2C131E1-DC41-EA71-82E2-7499B9D32387}"/>
              </a:ext>
            </a:extLst>
          </p:cNvPr>
          <p:cNvSpPr/>
          <p:nvPr/>
        </p:nvSpPr>
        <p:spPr>
          <a:xfrm>
            <a:off x="10133584" y="2465832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R_受注_人2_頭">
            <a:extLst>
              <a:ext uri="{FF2B5EF4-FFF2-40B4-BE49-F238E27FC236}">
                <a16:creationId xmlns:a16="http://schemas.microsoft.com/office/drawing/2014/main" id="{75A885FA-052A-FCF0-746E-6623F7452752}"/>
              </a:ext>
            </a:extLst>
          </p:cNvPr>
          <p:cNvSpPr/>
          <p:nvPr/>
        </p:nvSpPr>
        <p:spPr>
          <a:xfrm>
            <a:off x="10203434" y="2326132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R_受注_人3_体">
            <a:extLst>
              <a:ext uri="{FF2B5EF4-FFF2-40B4-BE49-F238E27FC236}">
                <a16:creationId xmlns:a16="http://schemas.microsoft.com/office/drawing/2014/main" id="{428FB447-E541-19E7-B945-A7067F93E2FF}"/>
              </a:ext>
            </a:extLst>
          </p:cNvPr>
          <p:cNvSpPr/>
          <p:nvPr/>
        </p:nvSpPr>
        <p:spPr>
          <a:xfrm>
            <a:off x="10324084" y="2465832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R_受注_人3_頭">
            <a:extLst>
              <a:ext uri="{FF2B5EF4-FFF2-40B4-BE49-F238E27FC236}">
                <a16:creationId xmlns:a16="http://schemas.microsoft.com/office/drawing/2014/main" id="{65A7DBD2-96D8-D0F2-9E71-A6E01995639D}"/>
              </a:ext>
            </a:extLst>
          </p:cNvPr>
          <p:cNvSpPr/>
          <p:nvPr/>
        </p:nvSpPr>
        <p:spPr>
          <a:xfrm>
            <a:off x="10393934" y="2326132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R_情シス_箱">
            <a:extLst>
              <a:ext uri="{FF2B5EF4-FFF2-40B4-BE49-F238E27FC236}">
                <a16:creationId xmlns:a16="http://schemas.microsoft.com/office/drawing/2014/main" id="{A1AD82D2-1036-DB93-6AE9-8E093CB0A710}"/>
              </a:ext>
            </a:extLst>
          </p:cNvPr>
          <p:cNvSpPr/>
          <p:nvPr/>
        </p:nvSpPr>
        <p:spPr>
          <a:xfrm>
            <a:off x="8368284" y="3202432"/>
            <a:ext cx="2413000" cy="8382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R_情シス_役割">
            <a:extLst>
              <a:ext uri="{FF2B5EF4-FFF2-40B4-BE49-F238E27FC236}">
                <a16:creationId xmlns:a16="http://schemas.microsoft.com/office/drawing/2014/main" id="{FB1D7951-32AC-D332-DA29-C28F7D9D86F3}"/>
              </a:ext>
            </a:extLst>
          </p:cNvPr>
          <p:cNvSpPr/>
          <p:nvPr/>
        </p:nvSpPr>
        <p:spPr>
          <a:xfrm>
            <a:off x="8419084" y="3253232"/>
            <a:ext cx="1828800" cy="736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情報システム担当</a:t>
            </a:r>
          </a:p>
        </p:txBody>
      </p:sp>
      <p:sp>
        <p:nvSpPr>
          <p:cNvPr id="39" name="R_情シス_人1_体">
            <a:extLst>
              <a:ext uri="{FF2B5EF4-FFF2-40B4-BE49-F238E27FC236}">
                <a16:creationId xmlns:a16="http://schemas.microsoft.com/office/drawing/2014/main" id="{739A9E36-1D1C-A470-ACD6-5DE974429766}"/>
              </a:ext>
            </a:extLst>
          </p:cNvPr>
          <p:cNvSpPr/>
          <p:nvPr/>
        </p:nvSpPr>
        <p:spPr>
          <a:xfrm>
            <a:off x="10324084" y="3608832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R_情シス_人1_頭">
            <a:extLst>
              <a:ext uri="{FF2B5EF4-FFF2-40B4-BE49-F238E27FC236}">
                <a16:creationId xmlns:a16="http://schemas.microsoft.com/office/drawing/2014/main" id="{FACEBB15-7A2D-4B9E-09A0-1318F6BAB4F1}"/>
              </a:ext>
            </a:extLst>
          </p:cNvPr>
          <p:cNvSpPr/>
          <p:nvPr/>
        </p:nvSpPr>
        <p:spPr>
          <a:xfrm>
            <a:off x="10393934" y="3469132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R_倉庫_枠">
            <a:extLst>
              <a:ext uri="{FF2B5EF4-FFF2-40B4-BE49-F238E27FC236}">
                <a16:creationId xmlns:a16="http://schemas.microsoft.com/office/drawing/2014/main" id="{4BF7E4D3-7FE3-857C-8565-A4B70D468FFC}"/>
              </a:ext>
            </a:extLst>
          </p:cNvPr>
          <p:cNvSpPr/>
          <p:nvPr/>
        </p:nvSpPr>
        <p:spPr>
          <a:xfrm>
            <a:off x="8114284" y="4929632"/>
            <a:ext cx="2921000" cy="14986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R_倉庫_名前">
            <a:extLst>
              <a:ext uri="{FF2B5EF4-FFF2-40B4-BE49-F238E27FC236}">
                <a16:creationId xmlns:a16="http://schemas.microsoft.com/office/drawing/2014/main" id="{9D29E69B-B8CD-2FE8-A792-CD2BA32B5B4D}"/>
              </a:ext>
            </a:extLst>
          </p:cNvPr>
          <p:cNvSpPr/>
          <p:nvPr/>
        </p:nvSpPr>
        <p:spPr>
          <a:xfrm>
            <a:off x="8866759" y="4777232"/>
            <a:ext cx="141605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倉庫（</a:t>
            </a:r>
            <a:r>
              <a:rPr kumimoji="1" lang="en-US" altLang="ja-JP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か所）</a:t>
            </a:r>
          </a:p>
        </p:txBody>
      </p:sp>
      <p:sp>
        <p:nvSpPr>
          <p:cNvPr id="43" name="R_倉庫1_建物">
            <a:extLst>
              <a:ext uri="{FF2B5EF4-FFF2-40B4-BE49-F238E27FC236}">
                <a16:creationId xmlns:a16="http://schemas.microsoft.com/office/drawing/2014/main" id="{AB56ED6E-11E3-9285-0B5A-540D8239F91B}"/>
              </a:ext>
            </a:extLst>
          </p:cNvPr>
          <p:cNvSpPr/>
          <p:nvPr/>
        </p:nvSpPr>
        <p:spPr>
          <a:xfrm>
            <a:off x="8622284" y="5463032"/>
            <a:ext cx="431800" cy="431800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R_倉庫1_屋根">
            <a:extLst>
              <a:ext uri="{FF2B5EF4-FFF2-40B4-BE49-F238E27FC236}">
                <a16:creationId xmlns:a16="http://schemas.microsoft.com/office/drawing/2014/main" id="{095A0E39-BF49-2DA0-DD26-90B71672ECAD}"/>
              </a:ext>
            </a:extLst>
          </p:cNvPr>
          <p:cNvSpPr/>
          <p:nvPr/>
        </p:nvSpPr>
        <p:spPr>
          <a:xfrm>
            <a:off x="8622284" y="5463032"/>
            <a:ext cx="431800" cy="94996"/>
          </a:xfrm>
          <a:prstGeom prst="rect">
            <a:avLst/>
          </a:prstGeom>
          <a:solidFill>
            <a:srgbClr val="D9D9D9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R_倉庫1_入口">
            <a:extLst>
              <a:ext uri="{FF2B5EF4-FFF2-40B4-BE49-F238E27FC236}">
                <a16:creationId xmlns:a16="http://schemas.microsoft.com/office/drawing/2014/main" id="{9CC8241F-A334-E21E-2523-442EA887DF11}"/>
              </a:ext>
            </a:extLst>
          </p:cNvPr>
          <p:cNvSpPr/>
          <p:nvPr/>
        </p:nvSpPr>
        <p:spPr>
          <a:xfrm>
            <a:off x="8769096" y="5713476"/>
            <a:ext cx="138176" cy="181356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R_倉庫2_建物">
            <a:extLst>
              <a:ext uri="{FF2B5EF4-FFF2-40B4-BE49-F238E27FC236}">
                <a16:creationId xmlns:a16="http://schemas.microsoft.com/office/drawing/2014/main" id="{948B4A35-9B94-D041-22C4-5E4A026D90C1}"/>
              </a:ext>
            </a:extLst>
          </p:cNvPr>
          <p:cNvSpPr/>
          <p:nvPr/>
        </p:nvSpPr>
        <p:spPr>
          <a:xfrm>
            <a:off x="9320784" y="5463032"/>
            <a:ext cx="431800" cy="431800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R_倉庫2_屋根">
            <a:extLst>
              <a:ext uri="{FF2B5EF4-FFF2-40B4-BE49-F238E27FC236}">
                <a16:creationId xmlns:a16="http://schemas.microsoft.com/office/drawing/2014/main" id="{362E6F2F-6425-CCBA-E9FA-5F8B582D6299}"/>
              </a:ext>
            </a:extLst>
          </p:cNvPr>
          <p:cNvSpPr/>
          <p:nvPr/>
        </p:nvSpPr>
        <p:spPr>
          <a:xfrm>
            <a:off x="9320784" y="5463032"/>
            <a:ext cx="431800" cy="94996"/>
          </a:xfrm>
          <a:prstGeom prst="rect">
            <a:avLst/>
          </a:prstGeom>
          <a:solidFill>
            <a:srgbClr val="D9D9D9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R_倉庫2_入口">
            <a:extLst>
              <a:ext uri="{FF2B5EF4-FFF2-40B4-BE49-F238E27FC236}">
                <a16:creationId xmlns:a16="http://schemas.microsoft.com/office/drawing/2014/main" id="{F88480DA-402E-0B44-EAB0-8A3A132456DD}"/>
              </a:ext>
            </a:extLst>
          </p:cNvPr>
          <p:cNvSpPr/>
          <p:nvPr/>
        </p:nvSpPr>
        <p:spPr>
          <a:xfrm>
            <a:off x="9467596" y="5713476"/>
            <a:ext cx="138176" cy="181356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R_倉庫3_建物">
            <a:extLst>
              <a:ext uri="{FF2B5EF4-FFF2-40B4-BE49-F238E27FC236}">
                <a16:creationId xmlns:a16="http://schemas.microsoft.com/office/drawing/2014/main" id="{4827135D-01BC-9568-431E-7875FC582688}"/>
              </a:ext>
            </a:extLst>
          </p:cNvPr>
          <p:cNvSpPr/>
          <p:nvPr/>
        </p:nvSpPr>
        <p:spPr>
          <a:xfrm>
            <a:off x="10019284" y="5463032"/>
            <a:ext cx="431800" cy="431800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R_倉庫3_屋根">
            <a:extLst>
              <a:ext uri="{FF2B5EF4-FFF2-40B4-BE49-F238E27FC236}">
                <a16:creationId xmlns:a16="http://schemas.microsoft.com/office/drawing/2014/main" id="{E9A89A7E-8C71-A9C4-98D0-9DFB1D6669BA}"/>
              </a:ext>
            </a:extLst>
          </p:cNvPr>
          <p:cNvSpPr/>
          <p:nvPr/>
        </p:nvSpPr>
        <p:spPr>
          <a:xfrm>
            <a:off x="10019284" y="5463032"/>
            <a:ext cx="431800" cy="94996"/>
          </a:xfrm>
          <a:prstGeom prst="rect">
            <a:avLst/>
          </a:prstGeom>
          <a:solidFill>
            <a:srgbClr val="D9D9D9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R_倉庫3_入口">
            <a:extLst>
              <a:ext uri="{FF2B5EF4-FFF2-40B4-BE49-F238E27FC236}">
                <a16:creationId xmlns:a16="http://schemas.microsoft.com/office/drawing/2014/main" id="{9D14301A-3ED8-1543-BB07-B828213C9366}"/>
              </a:ext>
            </a:extLst>
          </p:cNvPr>
          <p:cNvSpPr/>
          <p:nvPr/>
        </p:nvSpPr>
        <p:spPr>
          <a:xfrm>
            <a:off x="10166096" y="5713476"/>
            <a:ext cx="138176" cy="181356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2" name="A_CS→受注">
            <a:extLst>
              <a:ext uri="{FF2B5EF4-FFF2-40B4-BE49-F238E27FC236}">
                <a16:creationId xmlns:a16="http://schemas.microsoft.com/office/drawing/2014/main" id="{C789C778-F4EC-C9E4-67CA-11D8BC385802}"/>
              </a:ext>
            </a:extLst>
          </p:cNvPr>
          <p:cNvCxnSpPr>
            <a:cxnSpLocks/>
            <a:stCxn id="9" idx="3"/>
            <a:endCxn id="29" idx="1"/>
          </p:cNvCxnSpPr>
          <p:nvPr/>
        </p:nvCxnSpPr>
        <p:spPr>
          <a:xfrm>
            <a:off x="4050284" y="2478532"/>
            <a:ext cx="4318000" cy="0"/>
          </a:xfrm>
          <a:prstGeom prst="straightConnector1">
            <a:avLst/>
          </a:prstGeom>
          <a:ln w="28575">
            <a:solidFill>
              <a:srgbClr val="E8731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A_ラベル1">
            <a:extLst>
              <a:ext uri="{FF2B5EF4-FFF2-40B4-BE49-F238E27FC236}">
                <a16:creationId xmlns:a16="http://schemas.microsoft.com/office/drawing/2014/main" id="{05496B8E-CFC6-378A-448A-7FC924DC3905}"/>
              </a:ext>
            </a:extLst>
          </p:cNvPr>
          <p:cNvSpPr/>
          <p:nvPr/>
        </p:nvSpPr>
        <p:spPr>
          <a:xfrm>
            <a:off x="4418584" y="2036572"/>
            <a:ext cx="38227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注文の数字を見て、打ち手を提案
（月</a:t>
            </a:r>
            <a:r>
              <a:rPr kumimoji="1" lang="en-US" altLang="ja-JP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回の定例会）</a:t>
            </a:r>
          </a:p>
        </p:txBody>
      </p:sp>
      <p:cxnSp>
        <p:nvCxnSpPr>
          <p:cNvPr id="54" name="A_技術→情シス">
            <a:extLst>
              <a:ext uri="{FF2B5EF4-FFF2-40B4-BE49-F238E27FC236}">
                <a16:creationId xmlns:a16="http://schemas.microsoft.com/office/drawing/2014/main" id="{0A9E4BE7-156B-8D46-25BC-6BC950EF25CA}"/>
              </a:ext>
            </a:extLst>
          </p:cNvPr>
          <p:cNvCxnSpPr>
            <a:cxnSpLocks/>
            <a:stCxn id="15" idx="3"/>
            <a:endCxn id="37" idx="1"/>
          </p:cNvCxnSpPr>
          <p:nvPr/>
        </p:nvCxnSpPr>
        <p:spPr>
          <a:xfrm>
            <a:off x="4050284" y="3621532"/>
            <a:ext cx="4318000" cy="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A_ラベル2">
            <a:extLst>
              <a:ext uri="{FF2B5EF4-FFF2-40B4-BE49-F238E27FC236}">
                <a16:creationId xmlns:a16="http://schemas.microsoft.com/office/drawing/2014/main" id="{27EDFCE9-5D18-FD48-D10D-F1184C66C158}"/>
              </a:ext>
            </a:extLst>
          </p:cNvPr>
          <p:cNvSpPr/>
          <p:nvPr/>
        </p:nvSpPr>
        <p:spPr>
          <a:xfrm>
            <a:off x="4418584" y="3179572"/>
            <a:ext cx="38227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基幹システムとの連携の保守
（随時）</a:t>
            </a:r>
          </a:p>
        </p:txBody>
      </p:sp>
      <p:cxnSp>
        <p:nvCxnSpPr>
          <p:cNvPr id="56" name="A_現地→倉庫">
            <a:extLst>
              <a:ext uri="{FF2B5EF4-FFF2-40B4-BE49-F238E27FC236}">
                <a16:creationId xmlns:a16="http://schemas.microsoft.com/office/drawing/2014/main" id="{137A1499-043B-92E5-2A8A-BA8DBC5361C7}"/>
              </a:ext>
            </a:extLst>
          </p:cNvPr>
          <p:cNvCxnSpPr>
            <a:cxnSpLocks/>
            <a:stCxn id="21" idx="3"/>
            <a:endCxn id="41" idx="1"/>
          </p:cNvCxnSpPr>
          <p:nvPr/>
        </p:nvCxnSpPr>
        <p:spPr>
          <a:xfrm>
            <a:off x="4050284" y="5678932"/>
            <a:ext cx="4064000" cy="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A_ラベル3">
            <a:extLst>
              <a:ext uri="{FF2B5EF4-FFF2-40B4-BE49-F238E27FC236}">
                <a16:creationId xmlns:a16="http://schemas.microsoft.com/office/drawing/2014/main" id="{5E5CAEB4-B474-61DA-00AF-47C22808CD0F}"/>
              </a:ext>
            </a:extLst>
          </p:cNvPr>
          <p:cNvSpPr/>
          <p:nvPr/>
        </p:nvSpPr>
        <p:spPr>
          <a:xfrm>
            <a:off x="4418584" y="5236972"/>
            <a:ext cx="35687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 dirty="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出荷用タブレットの設置・故障対応
（翌営業日に訪問）</a:t>
            </a:r>
          </a:p>
        </p:txBody>
      </p:sp>
      <p:cxnSp>
        <p:nvCxnSpPr>
          <p:cNvPr id="58" name="A_自社→協力会社">
            <a:extLst>
              <a:ext uri="{FF2B5EF4-FFF2-40B4-BE49-F238E27FC236}">
                <a16:creationId xmlns:a16="http://schemas.microsoft.com/office/drawing/2014/main" id="{CB4B451D-9D03-C5E5-23F8-3F486E756F27}"/>
              </a:ext>
            </a:extLst>
          </p:cNvPr>
          <p:cNvCxnSpPr>
            <a:cxnSpLocks/>
            <a:stCxn id="7" idx="2"/>
            <a:endCxn id="20" idx="0"/>
          </p:cNvCxnSpPr>
          <p:nvPr/>
        </p:nvCxnSpPr>
        <p:spPr>
          <a:xfrm>
            <a:off x="2843784" y="4294632"/>
            <a:ext cx="0" cy="48260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A_ラベル4">
            <a:extLst>
              <a:ext uri="{FF2B5EF4-FFF2-40B4-BE49-F238E27FC236}">
                <a16:creationId xmlns:a16="http://schemas.microsoft.com/office/drawing/2014/main" id="{B727C633-9002-D031-75B9-FC15B30BE1A4}"/>
              </a:ext>
            </a:extLst>
          </p:cNvPr>
          <p:cNvSpPr/>
          <p:nvPr/>
        </p:nvSpPr>
        <p:spPr>
          <a:xfrm>
            <a:off x="1446784" y="4370832"/>
            <a:ext cx="1320800" cy="3810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pPr algn="r"/>
            <a:r>
              <a:rPr kumimoji="1" lang="ja-JP" altLang="en-US" sz="11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故障の連絡を
引き継ぎ</a:t>
            </a:r>
          </a:p>
        </p:txBody>
      </p:sp>
      <p:sp>
        <p:nvSpPr>
          <p:cNvPr id="61" name="N_注記1">
            <a:extLst>
              <a:ext uri="{FF2B5EF4-FFF2-40B4-BE49-F238E27FC236}">
                <a16:creationId xmlns:a16="http://schemas.microsoft.com/office/drawing/2014/main" id="{1C9F64DD-82BC-22FC-608B-945D0448EBD8}"/>
              </a:ext>
            </a:extLst>
          </p:cNvPr>
          <p:cNvSpPr/>
          <p:nvPr/>
        </p:nvSpPr>
        <p:spPr>
          <a:xfrm>
            <a:off x="3755136" y="4325619"/>
            <a:ext cx="4191000" cy="279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pPr marL="88900" indent="-88900"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kumimoji="1" lang="ja-JP" altLang="en-US" sz="110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お店</a:t>
            </a:r>
            <a:r>
              <a:rPr kumimoji="1" lang="ja-JP" altLang="en-US" sz="1100" dirty="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・倉庫からの連絡は、まずサンプルシステムが受けます</a:t>
            </a:r>
          </a:p>
        </p:txBody>
      </p:sp>
      <p:sp>
        <p:nvSpPr>
          <p:cNvPr id="5" name="N_引出線65">
            <a:extLst>
              <a:ext uri="{FF2B5EF4-FFF2-40B4-BE49-F238E27FC236}">
                <a16:creationId xmlns:a16="http://schemas.microsoft.com/office/drawing/2014/main" id="{BFC127EC-7D12-D2E5-1C2F-8ACDFF0753D1}"/>
              </a:ext>
            </a:extLst>
          </p:cNvPr>
          <p:cNvSpPr/>
          <p:nvPr/>
        </p:nvSpPr>
        <p:spPr>
          <a:xfrm>
            <a:off x="2843784" y="4472431"/>
            <a:ext cx="888999" cy="137096"/>
          </a:xfrm>
          <a:custGeom>
            <a:avLst/>
            <a:gdLst/>
            <a:ahLst/>
            <a:cxnLst/>
            <a:rect l="0" t="0" r="0" b="0"/>
            <a:pathLst>
              <a:path w="888999" h="137096">
                <a:moveTo>
                  <a:pt x="0" y="137095"/>
                </a:moveTo>
                <a:lnTo>
                  <a:pt x="407386" y="0"/>
                </a:lnTo>
                <a:lnTo>
                  <a:pt x="888998" y="0"/>
                </a:lnTo>
              </a:path>
            </a:pathLst>
          </a:custGeom>
          <a:ln w="19050">
            <a:solidFill>
              <a:srgbClr val="E97132"/>
            </a:solidFill>
            <a:prstDash val="sysDash"/>
            <a:headEnd type="oval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865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_タイトル">
            <a:extLst>
              <a:ext uri="{FF2B5EF4-FFF2-40B4-BE49-F238E27FC236}">
                <a16:creationId xmlns:a16="http://schemas.microsoft.com/office/drawing/2014/main" id="{E249774D-1E4E-AE63-1949-BC5B804A6D7A}"/>
              </a:ext>
            </a:extLst>
          </p:cNvPr>
          <p:cNvSpPr/>
          <p:nvPr/>
        </p:nvSpPr>
        <p:spPr>
          <a:xfrm>
            <a:off x="381000" y="177800"/>
            <a:ext cx="8890000" cy="482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22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販売パートナーさまとの役割分担</a:t>
            </a:r>
          </a:p>
        </p:txBody>
      </p:sp>
      <p:cxnSp>
        <p:nvCxnSpPr>
          <p:cNvPr id="3" name="h_線">
            <a:extLst>
              <a:ext uri="{FF2B5EF4-FFF2-40B4-BE49-F238E27FC236}">
                <a16:creationId xmlns:a16="http://schemas.microsoft.com/office/drawing/2014/main" id="{8E53F706-0A38-E218-3A37-2E3093A33406}"/>
              </a:ext>
            </a:extLst>
          </p:cNvPr>
          <p:cNvCxnSpPr/>
          <p:nvPr/>
        </p:nvCxnSpPr>
        <p:spPr>
          <a:xfrm>
            <a:off x="381000" y="736600"/>
            <a:ext cx="11430000" cy="0"/>
          </a:xfrm>
          <a:prstGeom prst="line">
            <a:avLst/>
          </a:prstGeom>
          <a:ln w="12700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h_言いたいこと">
            <a:extLst>
              <a:ext uri="{FF2B5EF4-FFF2-40B4-BE49-F238E27FC236}">
                <a16:creationId xmlns:a16="http://schemas.microsoft.com/office/drawing/2014/main" id="{C7D0337B-BEC5-DAE3-E094-091714D0718C}"/>
              </a:ext>
            </a:extLst>
          </p:cNvPr>
          <p:cNvSpPr/>
          <p:nvPr/>
        </p:nvSpPr>
        <p:spPr>
          <a:xfrm>
            <a:off x="457200" y="895350"/>
            <a:ext cx="11303000" cy="55372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t">
            <a:noAutofit/>
          </a:bodyPr>
          <a:lstStyle/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l"/>
            </a:pPr>
            <a:r>
              <a:rPr kumimoji="1" lang="ja-JP" altLang="en-US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ご提案と導入はサンプル商事さま、使い始めてからのサポートはサンプルシステムが直接お受けします</a:t>
            </a:r>
          </a:p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l"/>
            </a:pPr>
            <a:r>
              <a:rPr kumimoji="1" lang="ja-JP" altLang="en-US" sz="1400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パートナーさまは、販売と導入に集中できます</a:t>
            </a:r>
          </a:p>
        </p:txBody>
      </p:sp>
      <p:sp>
        <p:nvSpPr>
          <p:cNvPr id="6" name="f_フッター">
            <a:extLst>
              <a:ext uri="{FF2B5EF4-FFF2-40B4-BE49-F238E27FC236}">
                <a16:creationId xmlns:a16="http://schemas.microsoft.com/office/drawing/2014/main" id="{E7C0E410-09B8-9BD8-A512-095E9D4D06A2}"/>
              </a:ext>
            </a:extLst>
          </p:cNvPr>
          <p:cNvSpPr/>
          <p:nvPr/>
        </p:nvSpPr>
        <p:spPr>
          <a:xfrm>
            <a:off x="381000" y="6578600"/>
            <a:ext cx="5080000" cy="228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80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サンプルシステム株式会社（架空）</a:t>
            </a:r>
          </a:p>
        </p:txBody>
      </p:sp>
      <p:sp>
        <p:nvSpPr>
          <p:cNvPr id="7" name="L_枠">
            <a:extLst>
              <a:ext uri="{FF2B5EF4-FFF2-40B4-BE49-F238E27FC236}">
                <a16:creationId xmlns:a16="http://schemas.microsoft.com/office/drawing/2014/main" id="{9673132D-29B2-BFF1-D959-CA496CBC44A1}"/>
              </a:ext>
            </a:extLst>
          </p:cNvPr>
          <p:cNvSpPr/>
          <p:nvPr/>
        </p:nvSpPr>
        <p:spPr>
          <a:xfrm>
            <a:off x="381000" y="1905000"/>
            <a:ext cx="2540000" cy="45720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L_名前">
            <a:extLst>
              <a:ext uri="{FF2B5EF4-FFF2-40B4-BE49-F238E27FC236}">
                <a16:creationId xmlns:a16="http://schemas.microsoft.com/office/drawing/2014/main" id="{47C7CC7C-496C-25BC-80A1-89CFE5F0557C}"/>
              </a:ext>
            </a:extLst>
          </p:cNvPr>
          <p:cNvSpPr/>
          <p:nvPr/>
        </p:nvSpPr>
        <p:spPr>
          <a:xfrm>
            <a:off x="965200" y="1752600"/>
            <a:ext cx="13716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</a:t>
            </a:r>
          </a:p>
        </p:txBody>
      </p:sp>
      <p:sp>
        <p:nvSpPr>
          <p:cNvPr id="9" name="L_パートナー営業_箱">
            <a:extLst>
              <a:ext uri="{FF2B5EF4-FFF2-40B4-BE49-F238E27FC236}">
                <a16:creationId xmlns:a16="http://schemas.microsoft.com/office/drawing/2014/main" id="{28373DF9-11F2-5B0B-42D7-B73EDFEE9CCC}"/>
              </a:ext>
            </a:extLst>
          </p:cNvPr>
          <p:cNvSpPr/>
          <p:nvPr/>
        </p:nvSpPr>
        <p:spPr>
          <a:xfrm>
            <a:off x="571500" y="2286000"/>
            <a:ext cx="2159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L_パートナー営業_役割">
            <a:extLst>
              <a:ext uri="{FF2B5EF4-FFF2-40B4-BE49-F238E27FC236}">
                <a16:creationId xmlns:a16="http://schemas.microsoft.com/office/drawing/2014/main" id="{A8F096C6-048D-8873-086E-254A57D9408F}"/>
              </a:ext>
            </a:extLst>
          </p:cNvPr>
          <p:cNvSpPr/>
          <p:nvPr/>
        </p:nvSpPr>
        <p:spPr>
          <a:xfrm>
            <a:off x="622300" y="2336800"/>
            <a:ext cx="15748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パートナー営業</a:t>
            </a:r>
          </a:p>
        </p:txBody>
      </p:sp>
      <p:sp>
        <p:nvSpPr>
          <p:cNvPr id="11" name="L_パートナー営業_人1_体">
            <a:extLst>
              <a:ext uri="{FF2B5EF4-FFF2-40B4-BE49-F238E27FC236}">
                <a16:creationId xmlns:a16="http://schemas.microsoft.com/office/drawing/2014/main" id="{12F906C9-9CB1-B84D-2BDA-0826CFB610D6}"/>
              </a:ext>
            </a:extLst>
          </p:cNvPr>
          <p:cNvSpPr/>
          <p:nvPr/>
        </p:nvSpPr>
        <p:spPr>
          <a:xfrm>
            <a:off x="2273300" y="2679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L_パートナー営業_人1_頭">
            <a:extLst>
              <a:ext uri="{FF2B5EF4-FFF2-40B4-BE49-F238E27FC236}">
                <a16:creationId xmlns:a16="http://schemas.microsoft.com/office/drawing/2014/main" id="{4143C674-8F00-E4F5-32F8-F3CF2A0D86BC}"/>
              </a:ext>
            </a:extLst>
          </p:cNvPr>
          <p:cNvSpPr/>
          <p:nvPr/>
        </p:nvSpPr>
        <p:spPr>
          <a:xfrm>
            <a:off x="2343150" y="2540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L_製品サポート_箱">
            <a:extLst>
              <a:ext uri="{FF2B5EF4-FFF2-40B4-BE49-F238E27FC236}">
                <a16:creationId xmlns:a16="http://schemas.microsoft.com/office/drawing/2014/main" id="{40FF3794-8B0D-D3AA-9D24-36EC7852D132}"/>
              </a:ext>
            </a:extLst>
          </p:cNvPr>
          <p:cNvSpPr/>
          <p:nvPr/>
        </p:nvSpPr>
        <p:spPr>
          <a:xfrm>
            <a:off x="571500" y="5334000"/>
            <a:ext cx="2159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L_製品サポート_役割">
            <a:extLst>
              <a:ext uri="{FF2B5EF4-FFF2-40B4-BE49-F238E27FC236}">
                <a16:creationId xmlns:a16="http://schemas.microsoft.com/office/drawing/2014/main" id="{2A090BED-6DAE-50E3-063F-B8FAF7C91FE5}"/>
              </a:ext>
            </a:extLst>
          </p:cNvPr>
          <p:cNvSpPr/>
          <p:nvPr/>
        </p:nvSpPr>
        <p:spPr>
          <a:xfrm>
            <a:off x="622300" y="5384800"/>
            <a:ext cx="11938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製品サポート</a:t>
            </a:r>
          </a:p>
        </p:txBody>
      </p:sp>
      <p:sp>
        <p:nvSpPr>
          <p:cNvPr id="15" name="L_製品サポート_人1_体">
            <a:extLst>
              <a:ext uri="{FF2B5EF4-FFF2-40B4-BE49-F238E27FC236}">
                <a16:creationId xmlns:a16="http://schemas.microsoft.com/office/drawing/2014/main" id="{7A1951DC-8C46-2F9B-AA65-C8DAA0955508}"/>
              </a:ext>
            </a:extLst>
          </p:cNvPr>
          <p:cNvSpPr/>
          <p:nvPr/>
        </p:nvSpPr>
        <p:spPr>
          <a:xfrm>
            <a:off x="1892300" y="5727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L_製品サポート_人1_頭">
            <a:extLst>
              <a:ext uri="{FF2B5EF4-FFF2-40B4-BE49-F238E27FC236}">
                <a16:creationId xmlns:a16="http://schemas.microsoft.com/office/drawing/2014/main" id="{9901610A-D70C-C46B-A35B-89C5C93D16BA}"/>
              </a:ext>
            </a:extLst>
          </p:cNvPr>
          <p:cNvSpPr/>
          <p:nvPr/>
        </p:nvSpPr>
        <p:spPr>
          <a:xfrm>
            <a:off x="1962150" y="5588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L_製品サポート_人2_体">
            <a:extLst>
              <a:ext uri="{FF2B5EF4-FFF2-40B4-BE49-F238E27FC236}">
                <a16:creationId xmlns:a16="http://schemas.microsoft.com/office/drawing/2014/main" id="{DD387EDF-C080-8EEF-DF00-6FD3B13E4959}"/>
              </a:ext>
            </a:extLst>
          </p:cNvPr>
          <p:cNvSpPr/>
          <p:nvPr/>
        </p:nvSpPr>
        <p:spPr>
          <a:xfrm>
            <a:off x="2082800" y="5727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L_製品サポート_人2_頭">
            <a:extLst>
              <a:ext uri="{FF2B5EF4-FFF2-40B4-BE49-F238E27FC236}">
                <a16:creationId xmlns:a16="http://schemas.microsoft.com/office/drawing/2014/main" id="{69613021-1D81-4FE2-381A-6D5BB984B79E}"/>
              </a:ext>
            </a:extLst>
          </p:cNvPr>
          <p:cNvSpPr/>
          <p:nvPr/>
        </p:nvSpPr>
        <p:spPr>
          <a:xfrm>
            <a:off x="2152650" y="5588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L_製品サポート_人3_体">
            <a:extLst>
              <a:ext uri="{FF2B5EF4-FFF2-40B4-BE49-F238E27FC236}">
                <a16:creationId xmlns:a16="http://schemas.microsoft.com/office/drawing/2014/main" id="{F7042D43-997E-4B81-F6EF-825757AB29E3}"/>
              </a:ext>
            </a:extLst>
          </p:cNvPr>
          <p:cNvSpPr/>
          <p:nvPr/>
        </p:nvSpPr>
        <p:spPr>
          <a:xfrm>
            <a:off x="2273300" y="5727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L_製品サポート_人3_頭">
            <a:extLst>
              <a:ext uri="{FF2B5EF4-FFF2-40B4-BE49-F238E27FC236}">
                <a16:creationId xmlns:a16="http://schemas.microsoft.com/office/drawing/2014/main" id="{7377E815-A2CE-737F-3324-29091D4F877C}"/>
              </a:ext>
            </a:extLst>
          </p:cNvPr>
          <p:cNvSpPr/>
          <p:nvPr/>
        </p:nvSpPr>
        <p:spPr>
          <a:xfrm>
            <a:off x="2343150" y="5588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M_枠">
            <a:extLst>
              <a:ext uri="{FF2B5EF4-FFF2-40B4-BE49-F238E27FC236}">
                <a16:creationId xmlns:a16="http://schemas.microsoft.com/office/drawing/2014/main" id="{4287BF49-C993-66E8-94E3-ABCD0FC3197C}"/>
              </a:ext>
            </a:extLst>
          </p:cNvPr>
          <p:cNvSpPr/>
          <p:nvPr/>
        </p:nvSpPr>
        <p:spPr>
          <a:xfrm>
            <a:off x="4826000" y="1905000"/>
            <a:ext cx="2540000" cy="26670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M_名前">
            <a:extLst>
              <a:ext uri="{FF2B5EF4-FFF2-40B4-BE49-F238E27FC236}">
                <a16:creationId xmlns:a16="http://schemas.microsoft.com/office/drawing/2014/main" id="{A9859909-7FD1-2AF0-5295-25857A5AD8B1}"/>
              </a:ext>
            </a:extLst>
          </p:cNvPr>
          <p:cNvSpPr/>
          <p:nvPr/>
        </p:nvSpPr>
        <p:spPr>
          <a:xfrm>
            <a:off x="4953000" y="1752600"/>
            <a:ext cx="22860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サンプル商事（代理店）</a:t>
            </a:r>
          </a:p>
        </p:txBody>
      </p:sp>
      <p:sp>
        <p:nvSpPr>
          <p:cNvPr id="23" name="M_営業_箱">
            <a:extLst>
              <a:ext uri="{FF2B5EF4-FFF2-40B4-BE49-F238E27FC236}">
                <a16:creationId xmlns:a16="http://schemas.microsoft.com/office/drawing/2014/main" id="{5792A0C5-2BDD-A522-CE61-04B98B566B89}"/>
              </a:ext>
            </a:extLst>
          </p:cNvPr>
          <p:cNvSpPr/>
          <p:nvPr/>
        </p:nvSpPr>
        <p:spPr>
          <a:xfrm>
            <a:off x="5016500" y="2286000"/>
            <a:ext cx="2159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M_営業_役割">
            <a:extLst>
              <a:ext uri="{FF2B5EF4-FFF2-40B4-BE49-F238E27FC236}">
                <a16:creationId xmlns:a16="http://schemas.microsoft.com/office/drawing/2014/main" id="{B8E36912-6BAB-454D-D8DE-6BC873985FF6}"/>
              </a:ext>
            </a:extLst>
          </p:cNvPr>
          <p:cNvSpPr/>
          <p:nvPr/>
        </p:nvSpPr>
        <p:spPr>
          <a:xfrm>
            <a:off x="5067300" y="2336800"/>
            <a:ext cx="13843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営業担当</a:t>
            </a:r>
          </a:p>
        </p:txBody>
      </p:sp>
      <p:sp>
        <p:nvSpPr>
          <p:cNvPr id="25" name="M_営業_人1_体">
            <a:extLst>
              <a:ext uri="{FF2B5EF4-FFF2-40B4-BE49-F238E27FC236}">
                <a16:creationId xmlns:a16="http://schemas.microsoft.com/office/drawing/2014/main" id="{FAD024CD-D01D-7D54-C60F-FC95443E405E}"/>
              </a:ext>
            </a:extLst>
          </p:cNvPr>
          <p:cNvSpPr/>
          <p:nvPr/>
        </p:nvSpPr>
        <p:spPr>
          <a:xfrm>
            <a:off x="6527800" y="2679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M_営業_人1_頭">
            <a:extLst>
              <a:ext uri="{FF2B5EF4-FFF2-40B4-BE49-F238E27FC236}">
                <a16:creationId xmlns:a16="http://schemas.microsoft.com/office/drawing/2014/main" id="{05B67379-2AED-6075-FF3F-110A587D07B0}"/>
              </a:ext>
            </a:extLst>
          </p:cNvPr>
          <p:cNvSpPr/>
          <p:nvPr/>
        </p:nvSpPr>
        <p:spPr>
          <a:xfrm>
            <a:off x="6597650" y="2540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M_営業_人2_体">
            <a:extLst>
              <a:ext uri="{FF2B5EF4-FFF2-40B4-BE49-F238E27FC236}">
                <a16:creationId xmlns:a16="http://schemas.microsoft.com/office/drawing/2014/main" id="{326D40D3-CE22-F7D6-E304-53F5E695029A}"/>
              </a:ext>
            </a:extLst>
          </p:cNvPr>
          <p:cNvSpPr/>
          <p:nvPr/>
        </p:nvSpPr>
        <p:spPr>
          <a:xfrm>
            <a:off x="6718300" y="2679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M_営業_人2_頭">
            <a:extLst>
              <a:ext uri="{FF2B5EF4-FFF2-40B4-BE49-F238E27FC236}">
                <a16:creationId xmlns:a16="http://schemas.microsoft.com/office/drawing/2014/main" id="{E387A155-BAFA-16D7-D4B6-0E2A9D299274}"/>
              </a:ext>
            </a:extLst>
          </p:cNvPr>
          <p:cNvSpPr/>
          <p:nvPr/>
        </p:nvSpPr>
        <p:spPr>
          <a:xfrm>
            <a:off x="6788150" y="2540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M_導入_箱">
            <a:extLst>
              <a:ext uri="{FF2B5EF4-FFF2-40B4-BE49-F238E27FC236}">
                <a16:creationId xmlns:a16="http://schemas.microsoft.com/office/drawing/2014/main" id="{E09B4CCF-E361-8412-1884-6EE79D4A859B}"/>
              </a:ext>
            </a:extLst>
          </p:cNvPr>
          <p:cNvSpPr/>
          <p:nvPr/>
        </p:nvSpPr>
        <p:spPr>
          <a:xfrm>
            <a:off x="5016500" y="3429000"/>
            <a:ext cx="2159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M_導入_役割">
            <a:extLst>
              <a:ext uri="{FF2B5EF4-FFF2-40B4-BE49-F238E27FC236}">
                <a16:creationId xmlns:a16="http://schemas.microsoft.com/office/drawing/2014/main" id="{DDCBAFE9-4E23-30CC-6096-A5EF71427810}"/>
              </a:ext>
            </a:extLst>
          </p:cNvPr>
          <p:cNvSpPr/>
          <p:nvPr/>
        </p:nvSpPr>
        <p:spPr>
          <a:xfrm>
            <a:off x="5067300" y="3479800"/>
            <a:ext cx="15748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導入サポート</a:t>
            </a:r>
          </a:p>
        </p:txBody>
      </p:sp>
      <p:sp>
        <p:nvSpPr>
          <p:cNvPr id="31" name="M_導入_人1_体">
            <a:extLst>
              <a:ext uri="{FF2B5EF4-FFF2-40B4-BE49-F238E27FC236}">
                <a16:creationId xmlns:a16="http://schemas.microsoft.com/office/drawing/2014/main" id="{ADBE4ACB-A7E1-CF50-6F5C-1ECB51C3B803}"/>
              </a:ext>
            </a:extLst>
          </p:cNvPr>
          <p:cNvSpPr/>
          <p:nvPr/>
        </p:nvSpPr>
        <p:spPr>
          <a:xfrm>
            <a:off x="6718300" y="3822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M_導入_人1_頭">
            <a:extLst>
              <a:ext uri="{FF2B5EF4-FFF2-40B4-BE49-F238E27FC236}">
                <a16:creationId xmlns:a16="http://schemas.microsoft.com/office/drawing/2014/main" id="{4E5A3292-E204-920D-AEF0-F4290A6A47E8}"/>
              </a:ext>
            </a:extLst>
          </p:cNvPr>
          <p:cNvSpPr/>
          <p:nvPr/>
        </p:nvSpPr>
        <p:spPr>
          <a:xfrm>
            <a:off x="6788150" y="3683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R_枠">
            <a:extLst>
              <a:ext uri="{FF2B5EF4-FFF2-40B4-BE49-F238E27FC236}">
                <a16:creationId xmlns:a16="http://schemas.microsoft.com/office/drawing/2014/main" id="{60ABF627-4B2D-9D6F-DDCF-1365B1EEC366}"/>
              </a:ext>
            </a:extLst>
          </p:cNvPr>
          <p:cNvSpPr/>
          <p:nvPr/>
        </p:nvSpPr>
        <p:spPr>
          <a:xfrm>
            <a:off x="9271000" y="1905000"/>
            <a:ext cx="2540000" cy="45720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R_名前">
            <a:extLst>
              <a:ext uri="{FF2B5EF4-FFF2-40B4-BE49-F238E27FC236}">
                <a16:creationId xmlns:a16="http://schemas.microsoft.com/office/drawing/2014/main" id="{F89E6A63-DEC8-805B-EE94-22C8176AA8FE}"/>
              </a:ext>
            </a:extLst>
          </p:cNvPr>
          <p:cNvSpPr/>
          <p:nvPr/>
        </p:nvSpPr>
        <p:spPr>
          <a:xfrm>
            <a:off x="9398000" y="1752600"/>
            <a:ext cx="22860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お客さま（食品卸 各社）</a:t>
            </a:r>
          </a:p>
        </p:txBody>
      </p:sp>
      <p:sp>
        <p:nvSpPr>
          <p:cNvPr id="35" name="R_経営者_箱">
            <a:extLst>
              <a:ext uri="{FF2B5EF4-FFF2-40B4-BE49-F238E27FC236}">
                <a16:creationId xmlns:a16="http://schemas.microsoft.com/office/drawing/2014/main" id="{C1818B96-FE44-0FD5-C9E1-ADEA34F95487}"/>
              </a:ext>
            </a:extLst>
          </p:cNvPr>
          <p:cNvSpPr/>
          <p:nvPr/>
        </p:nvSpPr>
        <p:spPr>
          <a:xfrm>
            <a:off x="9461500" y="2286000"/>
            <a:ext cx="2159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R_経営者_役割">
            <a:extLst>
              <a:ext uri="{FF2B5EF4-FFF2-40B4-BE49-F238E27FC236}">
                <a16:creationId xmlns:a16="http://schemas.microsoft.com/office/drawing/2014/main" id="{741A8829-9DC4-6451-3968-D427DA27C8D5}"/>
              </a:ext>
            </a:extLst>
          </p:cNvPr>
          <p:cNvSpPr/>
          <p:nvPr/>
        </p:nvSpPr>
        <p:spPr>
          <a:xfrm>
            <a:off x="9512300" y="2336800"/>
            <a:ext cx="15748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経営者</a:t>
            </a:r>
          </a:p>
        </p:txBody>
      </p:sp>
      <p:sp>
        <p:nvSpPr>
          <p:cNvPr id="37" name="R_経営者_人1_体">
            <a:extLst>
              <a:ext uri="{FF2B5EF4-FFF2-40B4-BE49-F238E27FC236}">
                <a16:creationId xmlns:a16="http://schemas.microsoft.com/office/drawing/2014/main" id="{41C8FDD9-3FE0-300C-0E24-6F952D96C19C}"/>
              </a:ext>
            </a:extLst>
          </p:cNvPr>
          <p:cNvSpPr/>
          <p:nvPr/>
        </p:nvSpPr>
        <p:spPr>
          <a:xfrm>
            <a:off x="11163300" y="2679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R_経営者_人1_頭">
            <a:extLst>
              <a:ext uri="{FF2B5EF4-FFF2-40B4-BE49-F238E27FC236}">
                <a16:creationId xmlns:a16="http://schemas.microsoft.com/office/drawing/2014/main" id="{E289ACC1-7072-66C9-3944-9A161205BB0C}"/>
              </a:ext>
            </a:extLst>
          </p:cNvPr>
          <p:cNvSpPr/>
          <p:nvPr/>
        </p:nvSpPr>
        <p:spPr>
          <a:xfrm>
            <a:off x="11233150" y="2540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R_システム_箱">
            <a:extLst>
              <a:ext uri="{FF2B5EF4-FFF2-40B4-BE49-F238E27FC236}">
                <a16:creationId xmlns:a16="http://schemas.microsoft.com/office/drawing/2014/main" id="{FD5434A6-387F-E544-7B18-2E3C00035EDC}"/>
              </a:ext>
            </a:extLst>
          </p:cNvPr>
          <p:cNvSpPr/>
          <p:nvPr/>
        </p:nvSpPr>
        <p:spPr>
          <a:xfrm>
            <a:off x="9461500" y="3429000"/>
            <a:ext cx="2159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R_システム_役割">
            <a:extLst>
              <a:ext uri="{FF2B5EF4-FFF2-40B4-BE49-F238E27FC236}">
                <a16:creationId xmlns:a16="http://schemas.microsoft.com/office/drawing/2014/main" id="{9925C938-8B60-4A83-62E5-9976EE2D3676}"/>
              </a:ext>
            </a:extLst>
          </p:cNvPr>
          <p:cNvSpPr/>
          <p:nvPr/>
        </p:nvSpPr>
        <p:spPr>
          <a:xfrm>
            <a:off x="9512300" y="3479800"/>
            <a:ext cx="15748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システム担当</a:t>
            </a:r>
          </a:p>
        </p:txBody>
      </p:sp>
      <p:sp>
        <p:nvSpPr>
          <p:cNvPr id="41" name="R_システム_人1_体">
            <a:extLst>
              <a:ext uri="{FF2B5EF4-FFF2-40B4-BE49-F238E27FC236}">
                <a16:creationId xmlns:a16="http://schemas.microsoft.com/office/drawing/2014/main" id="{F47FA3A6-6B57-1EBC-FE1D-0CC15A0725DB}"/>
              </a:ext>
            </a:extLst>
          </p:cNvPr>
          <p:cNvSpPr/>
          <p:nvPr/>
        </p:nvSpPr>
        <p:spPr>
          <a:xfrm>
            <a:off x="11163300" y="3822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R_システム_人1_頭">
            <a:extLst>
              <a:ext uri="{FF2B5EF4-FFF2-40B4-BE49-F238E27FC236}">
                <a16:creationId xmlns:a16="http://schemas.microsoft.com/office/drawing/2014/main" id="{B6E4E148-9A1E-5D84-2621-DF678C383967}"/>
              </a:ext>
            </a:extLst>
          </p:cNvPr>
          <p:cNvSpPr/>
          <p:nvPr/>
        </p:nvSpPr>
        <p:spPr>
          <a:xfrm>
            <a:off x="11233150" y="3683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R_受注_箱">
            <a:extLst>
              <a:ext uri="{FF2B5EF4-FFF2-40B4-BE49-F238E27FC236}">
                <a16:creationId xmlns:a16="http://schemas.microsoft.com/office/drawing/2014/main" id="{2B8BFDC0-A9BF-DF79-9D0D-424BE7026DE8}"/>
              </a:ext>
            </a:extLst>
          </p:cNvPr>
          <p:cNvSpPr/>
          <p:nvPr/>
        </p:nvSpPr>
        <p:spPr>
          <a:xfrm>
            <a:off x="9461500" y="5334000"/>
            <a:ext cx="2159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R_受注_役割">
            <a:extLst>
              <a:ext uri="{FF2B5EF4-FFF2-40B4-BE49-F238E27FC236}">
                <a16:creationId xmlns:a16="http://schemas.microsoft.com/office/drawing/2014/main" id="{6CFC8703-A205-C87E-E8EB-640D92CF053D}"/>
              </a:ext>
            </a:extLst>
          </p:cNvPr>
          <p:cNvSpPr/>
          <p:nvPr/>
        </p:nvSpPr>
        <p:spPr>
          <a:xfrm>
            <a:off x="9512300" y="5384800"/>
            <a:ext cx="11938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受注担当</a:t>
            </a:r>
          </a:p>
        </p:txBody>
      </p:sp>
      <p:sp>
        <p:nvSpPr>
          <p:cNvPr id="45" name="R_受注_人1_体">
            <a:extLst>
              <a:ext uri="{FF2B5EF4-FFF2-40B4-BE49-F238E27FC236}">
                <a16:creationId xmlns:a16="http://schemas.microsoft.com/office/drawing/2014/main" id="{59BF54ED-B94D-D789-38FF-9E4E610ABF30}"/>
              </a:ext>
            </a:extLst>
          </p:cNvPr>
          <p:cNvSpPr/>
          <p:nvPr/>
        </p:nvSpPr>
        <p:spPr>
          <a:xfrm>
            <a:off x="10782300" y="5727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R_受注_人1_頭">
            <a:extLst>
              <a:ext uri="{FF2B5EF4-FFF2-40B4-BE49-F238E27FC236}">
                <a16:creationId xmlns:a16="http://schemas.microsoft.com/office/drawing/2014/main" id="{D2100815-F0B3-A7A1-203D-E7AF932F9E5B}"/>
              </a:ext>
            </a:extLst>
          </p:cNvPr>
          <p:cNvSpPr/>
          <p:nvPr/>
        </p:nvSpPr>
        <p:spPr>
          <a:xfrm>
            <a:off x="10852150" y="5588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R_受注_人2_体">
            <a:extLst>
              <a:ext uri="{FF2B5EF4-FFF2-40B4-BE49-F238E27FC236}">
                <a16:creationId xmlns:a16="http://schemas.microsoft.com/office/drawing/2014/main" id="{33301D63-765B-4E2F-E533-BE400F0F0904}"/>
              </a:ext>
            </a:extLst>
          </p:cNvPr>
          <p:cNvSpPr/>
          <p:nvPr/>
        </p:nvSpPr>
        <p:spPr>
          <a:xfrm>
            <a:off x="10972800" y="5727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R_受注_人2_頭">
            <a:extLst>
              <a:ext uri="{FF2B5EF4-FFF2-40B4-BE49-F238E27FC236}">
                <a16:creationId xmlns:a16="http://schemas.microsoft.com/office/drawing/2014/main" id="{D98DE1EC-336B-27D8-F3B2-ECBCDAE2D6DA}"/>
              </a:ext>
            </a:extLst>
          </p:cNvPr>
          <p:cNvSpPr/>
          <p:nvPr/>
        </p:nvSpPr>
        <p:spPr>
          <a:xfrm>
            <a:off x="11042650" y="5588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R_受注_人3_体">
            <a:extLst>
              <a:ext uri="{FF2B5EF4-FFF2-40B4-BE49-F238E27FC236}">
                <a16:creationId xmlns:a16="http://schemas.microsoft.com/office/drawing/2014/main" id="{7621249D-F19F-42CA-ABF9-5DE6DEE74B46}"/>
              </a:ext>
            </a:extLst>
          </p:cNvPr>
          <p:cNvSpPr/>
          <p:nvPr/>
        </p:nvSpPr>
        <p:spPr>
          <a:xfrm>
            <a:off x="11163300" y="5727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R_受注_人3_頭">
            <a:extLst>
              <a:ext uri="{FF2B5EF4-FFF2-40B4-BE49-F238E27FC236}">
                <a16:creationId xmlns:a16="http://schemas.microsoft.com/office/drawing/2014/main" id="{E0BFF270-0D15-F764-C3B3-6999815DB816}"/>
              </a:ext>
            </a:extLst>
          </p:cNvPr>
          <p:cNvSpPr/>
          <p:nvPr/>
        </p:nvSpPr>
        <p:spPr>
          <a:xfrm>
            <a:off x="11233150" y="5588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1" name="A_パートナー営業→営業">
            <a:extLst>
              <a:ext uri="{FF2B5EF4-FFF2-40B4-BE49-F238E27FC236}">
                <a16:creationId xmlns:a16="http://schemas.microsoft.com/office/drawing/2014/main" id="{002FE44F-98D9-B8A8-D355-B69350444BFE}"/>
              </a:ext>
            </a:extLst>
          </p:cNvPr>
          <p:cNvCxnSpPr>
            <a:cxnSpLocks/>
            <a:stCxn id="9" idx="3"/>
            <a:endCxn id="23" idx="1"/>
          </p:cNvCxnSpPr>
          <p:nvPr/>
        </p:nvCxnSpPr>
        <p:spPr>
          <a:xfrm>
            <a:off x="2730500" y="2692400"/>
            <a:ext cx="2286000" cy="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A_ラベル1">
            <a:extLst>
              <a:ext uri="{FF2B5EF4-FFF2-40B4-BE49-F238E27FC236}">
                <a16:creationId xmlns:a16="http://schemas.microsoft.com/office/drawing/2014/main" id="{E04923AD-1ED0-CF54-4E6B-7B8D46277FE1}"/>
              </a:ext>
            </a:extLst>
          </p:cNvPr>
          <p:cNvSpPr/>
          <p:nvPr/>
        </p:nvSpPr>
        <p:spPr>
          <a:xfrm>
            <a:off x="3098800" y="2250440"/>
            <a:ext cx="16256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商品の勉強会・
提案資料（四半期ごと）</a:t>
            </a:r>
          </a:p>
        </p:txBody>
      </p:sp>
      <p:cxnSp>
        <p:nvCxnSpPr>
          <p:cNvPr id="53" name="A_営業→経営者">
            <a:extLst>
              <a:ext uri="{FF2B5EF4-FFF2-40B4-BE49-F238E27FC236}">
                <a16:creationId xmlns:a16="http://schemas.microsoft.com/office/drawing/2014/main" id="{1E794E18-2907-D4E9-2F68-D774F94EE9CE}"/>
              </a:ext>
            </a:extLst>
          </p:cNvPr>
          <p:cNvCxnSpPr>
            <a:cxnSpLocks/>
            <a:stCxn id="23" idx="3"/>
            <a:endCxn id="35" idx="1"/>
          </p:cNvCxnSpPr>
          <p:nvPr/>
        </p:nvCxnSpPr>
        <p:spPr>
          <a:xfrm>
            <a:off x="7175500" y="2692400"/>
            <a:ext cx="2286000" cy="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A_ラベル2">
            <a:extLst>
              <a:ext uri="{FF2B5EF4-FFF2-40B4-BE49-F238E27FC236}">
                <a16:creationId xmlns:a16="http://schemas.microsoft.com/office/drawing/2014/main" id="{97CDD6ED-E235-3A72-0A10-861A5F649A5B}"/>
              </a:ext>
            </a:extLst>
          </p:cNvPr>
          <p:cNvSpPr/>
          <p:nvPr/>
        </p:nvSpPr>
        <p:spPr>
          <a:xfrm>
            <a:off x="7543800" y="2250440"/>
            <a:ext cx="16256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ご提案・お見積もり・</a:t>
            </a:r>
            <a:b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ご契約</a:t>
            </a:r>
          </a:p>
        </p:txBody>
      </p:sp>
      <p:cxnSp>
        <p:nvCxnSpPr>
          <p:cNvPr id="55" name="A_導入→システム">
            <a:extLst>
              <a:ext uri="{FF2B5EF4-FFF2-40B4-BE49-F238E27FC236}">
                <a16:creationId xmlns:a16="http://schemas.microsoft.com/office/drawing/2014/main" id="{D2B724AC-D644-C46A-899E-1DE85E85011E}"/>
              </a:ext>
            </a:extLst>
          </p:cNvPr>
          <p:cNvCxnSpPr>
            <a:cxnSpLocks/>
            <a:stCxn id="29" idx="3"/>
            <a:endCxn id="39" idx="1"/>
          </p:cNvCxnSpPr>
          <p:nvPr/>
        </p:nvCxnSpPr>
        <p:spPr>
          <a:xfrm>
            <a:off x="7175500" y="3835400"/>
            <a:ext cx="2286000" cy="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A_ラベル3">
            <a:extLst>
              <a:ext uri="{FF2B5EF4-FFF2-40B4-BE49-F238E27FC236}">
                <a16:creationId xmlns:a16="http://schemas.microsoft.com/office/drawing/2014/main" id="{232598EF-4B1F-A90A-96A9-190C4348897D}"/>
              </a:ext>
            </a:extLst>
          </p:cNvPr>
          <p:cNvSpPr/>
          <p:nvPr/>
        </p:nvSpPr>
        <p:spPr>
          <a:xfrm>
            <a:off x="7543800" y="3393440"/>
            <a:ext cx="16256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初期設定・つなぎこみ
（導入時の</a:t>
            </a:r>
            <a:r>
              <a:rPr kumimoji="1" lang="en-US" altLang="ja-JP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か月）</a:t>
            </a:r>
          </a:p>
        </p:txBody>
      </p:sp>
      <p:cxnSp>
        <p:nvCxnSpPr>
          <p:cNvPr id="57" name="A_製品サポート→受注">
            <a:extLst>
              <a:ext uri="{FF2B5EF4-FFF2-40B4-BE49-F238E27FC236}">
                <a16:creationId xmlns:a16="http://schemas.microsoft.com/office/drawing/2014/main" id="{FD40EAD1-9191-F0F0-65C4-DA2E1330E1A4}"/>
              </a:ext>
            </a:extLst>
          </p:cNvPr>
          <p:cNvCxnSpPr>
            <a:cxnSpLocks/>
            <a:stCxn id="13" idx="3"/>
            <a:endCxn id="43" idx="1"/>
          </p:cNvCxnSpPr>
          <p:nvPr/>
        </p:nvCxnSpPr>
        <p:spPr>
          <a:xfrm>
            <a:off x="2730500" y="5740400"/>
            <a:ext cx="6731000" cy="0"/>
          </a:xfrm>
          <a:prstGeom prst="straightConnector1">
            <a:avLst/>
          </a:prstGeom>
          <a:ln w="28575">
            <a:solidFill>
              <a:srgbClr val="E8731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A_ラベル4">
            <a:extLst>
              <a:ext uri="{FF2B5EF4-FFF2-40B4-BE49-F238E27FC236}">
                <a16:creationId xmlns:a16="http://schemas.microsoft.com/office/drawing/2014/main" id="{0880A540-E96D-1D61-0EC7-E63D014B17BC}"/>
              </a:ext>
            </a:extLst>
          </p:cNvPr>
          <p:cNvSpPr/>
          <p:nvPr/>
        </p:nvSpPr>
        <p:spPr>
          <a:xfrm>
            <a:off x="3098800" y="5481320"/>
            <a:ext cx="6070600" cy="20828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操作・障害のお問い合わせ（毎日</a:t>
            </a:r>
            <a:r>
              <a:rPr kumimoji="1" lang="en-US" altLang="ja-JP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6〜20</a:t>
            </a:r>
            <a:r>
              <a:rPr kumimoji="1" lang="ja-JP" altLang="en-US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時）</a:t>
            </a:r>
          </a:p>
        </p:txBody>
      </p:sp>
      <p:sp>
        <p:nvSpPr>
          <p:cNvPr id="60" name="N_注記1">
            <a:extLst>
              <a:ext uri="{FF2B5EF4-FFF2-40B4-BE49-F238E27FC236}">
                <a16:creationId xmlns:a16="http://schemas.microsoft.com/office/drawing/2014/main" id="{A197743A-F6DD-0FD4-7C6C-94402527E282}"/>
              </a:ext>
            </a:extLst>
          </p:cNvPr>
          <p:cNvSpPr/>
          <p:nvPr/>
        </p:nvSpPr>
        <p:spPr>
          <a:xfrm>
            <a:off x="4191000" y="5969000"/>
            <a:ext cx="3810000" cy="279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t"/>
          <a:lstStyle/>
          <a:p>
            <a:pPr marL="88900" indent="-88900"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kumimoji="1" lang="ja-JP" altLang="en-US" sz="1100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障害の対応は、パートナーさまを通さずに直接おこないます</a:t>
            </a:r>
          </a:p>
        </p:txBody>
      </p:sp>
      <p:sp>
        <p:nvSpPr>
          <p:cNvPr id="62" name="N_引出線1">
            <a:extLst>
              <a:ext uri="{FF2B5EF4-FFF2-40B4-BE49-F238E27FC236}">
                <a16:creationId xmlns:a16="http://schemas.microsoft.com/office/drawing/2014/main" id="{49D321E2-EAB0-0CE4-84CE-028B63B0A4D2}"/>
              </a:ext>
            </a:extLst>
          </p:cNvPr>
          <p:cNvSpPr/>
          <p:nvPr/>
        </p:nvSpPr>
        <p:spPr>
          <a:xfrm>
            <a:off x="3784600" y="5740400"/>
            <a:ext cx="406401" cy="325121"/>
          </a:xfrm>
          <a:custGeom>
            <a:avLst/>
            <a:gdLst/>
            <a:ahLst/>
            <a:cxnLst/>
            <a:rect l="0" t="0" r="0" b="0"/>
            <a:pathLst>
              <a:path w="406401" h="325121">
                <a:moveTo>
                  <a:pt x="0" y="0"/>
                </a:moveTo>
                <a:lnTo>
                  <a:pt x="152400" y="325120"/>
                </a:lnTo>
                <a:lnTo>
                  <a:pt x="406400" y="325120"/>
                </a:lnTo>
              </a:path>
            </a:pathLst>
          </a:custGeom>
          <a:ln w="19050">
            <a:solidFill>
              <a:srgbClr val="E97132"/>
            </a:solidFill>
            <a:prstDash val="sysDash"/>
            <a:headEnd type="oval" w="med" len="med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796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_タイトル">
            <a:extLst>
              <a:ext uri="{FF2B5EF4-FFF2-40B4-BE49-F238E27FC236}">
                <a16:creationId xmlns:a16="http://schemas.microsoft.com/office/drawing/2014/main" id="{693C9883-672B-BAA1-6AB8-550B27C91AA2}"/>
              </a:ext>
            </a:extLst>
          </p:cNvPr>
          <p:cNvSpPr/>
          <p:nvPr/>
        </p:nvSpPr>
        <p:spPr>
          <a:xfrm>
            <a:off x="381000" y="177800"/>
            <a:ext cx="8890000" cy="482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22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お問い合わせ対応の委託範囲</a:t>
            </a:r>
          </a:p>
        </p:txBody>
      </p:sp>
      <p:cxnSp>
        <p:nvCxnSpPr>
          <p:cNvPr id="3" name="h_線">
            <a:extLst>
              <a:ext uri="{FF2B5EF4-FFF2-40B4-BE49-F238E27FC236}">
                <a16:creationId xmlns:a16="http://schemas.microsoft.com/office/drawing/2014/main" id="{BD441D63-A072-9978-B362-15C53EF3263C}"/>
              </a:ext>
            </a:extLst>
          </p:cNvPr>
          <p:cNvCxnSpPr/>
          <p:nvPr/>
        </p:nvCxnSpPr>
        <p:spPr>
          <a:xfrm>
            <a:off x="381000" y="736600"/>
            <a:ext cx="11430000" cy="0"/>
          </a:xfrm>
          <a:prstGeom prst="line">
            <a:avLst/>
          </a:prstGeom>
          <a:ln w="12700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h_言いたいこと">
            <a:extLst>
              <a:ext uri="{FF2B5EF4-FFF2-40B4-BE49-F238E27FC236}">
                <a16:creationId xmlns:a16="http://schemas.microsoft.com/office/drawing/2014/main" id="{1EE422CA-57C1-AAD0-DEDD-0CA73D272D9A}"/>
              </a:ext>
            </a:extLst>
          </p:cNvPr>
          <p:cNvSpPr/>
          <p:nvPr/>
        </p:nvSpPr>
        <p:spPr>
          <a:xfrm>
            <a:off x="457200" y="895350"/>
            <a:ext cx="11303000" cy="264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t">
            <a:noAutofit/>
          </a:bodyPr>
          <a:lstStyle/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l"/>
            </a:pPr>
            <a:r>
              <a:rPr kumimoji="1" lang="ja-JP" altLang="en-US" sz="1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夜間・土日の一次受付は委託する。障害かどうかの判断と復旧は、自社に残す</a:t>
            </a:r>
          </a:p>
        </p:txBody>
      </p:sp>
      <p:sp>
        <p:nvSpPr>
          <p:cNvPr id="5" name="f_フッター">
            <a:extLst>
              <a:ext uri="{FF2B5EF4-FFF2-40B4-BE49-F238E27FC236}">
                <a16:creationId xmlns:a16="http://schemas.microsoft.com/office/drawing/2014/main" id="{B32FB783-56C8-3204-8869-575E2E197A32}"/>
              </a:ext>
            </a:extLst>
          </p:cNvPr>
          <p:cNvSpPr/>
          <p:nvPr/>
        </p:nvSpPr>
        <p:spPr>
          <a:xfrm>
            <a:off x="381000" y="6578600"/>
            <a:ext cx="5080000" cy="228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80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サンプルシステム株式会社（架空）</a:t>
            </a:r>
          </a:p>
        </p:txBody>
      </p:sp>
      <p:sp>
        <p:nvSpPr>
          <p:cNvPr id="6" name="L_枠">
            <a:extLst>
              <a:ext uri="{FF2B5EF4-FFF2-40B4-BE49-F238E27FC236}">
                <a16:creationId xmlns:a16="http://schemas.microsoft.com/office/drawing/2014/main" id="{E38BE2DE-A9EB-B953-347E-F6E7FBA70C8E}"/>
              </a:ext>
            </a:extLst>
          </p:cNvPr>
          <p:cNvSpPr/>
          <p:nvPr/>
        </p:nvSpPr>
        <p:spPr>
          <a:xfrm>
            <a:off x="381000" y="1905000"/>
            <a:ext cx="2667000" cy="30480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L_名前">
            <a:extLst>
              <a:ext uri="{FF2B5EF4-FFF2-40B4-BE49-F238E27FC236}">
                <a16:creationId xmlns:a16="http://schemas.microsoft.com/office/drawing/2014/main" id="{8070363E-17B4-CFB4-4BA4-B424D0A77C1A}"/>
              </a:ext>
            </a:extLst>
          </p:cNvPr>
          <p:cNvSpPr/>
          <p:nvPr/>
        </p:nvSpPr>
        <p:spPr>
          <a:xfrm>
            <a:off x="508000" y="1752600"/>
            <a:ext cx="24130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サンプルシステム（自社）</a:t>
            </a:r>
          </a:p>
        </p:txBody>
      </p:sp>
      <p:sp>
        <p:nvSpPr>
          <p:cNvPr id="8" name="L_責任者_箱">
            <a:extLst>
              <a:ext uri="{FF2B5EF4-FFF2-40B4-BE49-F238E27FC236}">
                <a16:creationId xmlns:a16="http://schemas.microsoft.com/office/drawing/2014/main" id="{DFCE4F60-4FF7-299E-10F2-9A28DCD0585B}"/>
              </a:ext>
            </a:extLst>
          </p:cNvPr>
          <p:cNvSpPr/>
          <p:nvPr/>
        </p:nvSpPr>
        <p:spPr>
          <a:xfrm>
            <a:off x="571500" y="2286000"/>
            <a:ext cx="2286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L_責任者_役割">
            <a:extLst>
              <a:ext uri="{FF2B5EF4-FFF2-40B4-BE49-F238E27FC236}">
                <a16:creationId xmlns:a16="http://schemas.microsoft.com/office/drawing/2014/main" id="{D071D43F-57B7-C601-EDFD-2B1A7CA985F0}"/>
              </a:ext>
            </a:extLst>
          </p:cNvPr>
          <p:cNvSpPr/>
          <p:nvPr/>
        </p:nvSpPr>
        <p:spPr>
          <a:xfrm>
            <a:off x="622300" y="2336800"/>
            <a:ext cx="17018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サポート責任者</a:t>
            </a:r>
          </a:p>
        </p:txBody>
      </p:sp>
      <p:sp>
        <p:nvSpPr>
          <p:cNvPr id="10" name="L_責任者_人1_体">
            <a:extLst>
              <a:ext uri="{FF2B5EF4-FFF2-40B4-BE49-F238E27FC236}">
                <a16:creationId xmlns:a16="http://schemas.microsoft.com/office/drawing/2014/main" id="{878F2345-0E6C-8474-C4F7-BCB637DFCFB3}"/>
              </a:ext>
            </a:extLst>
          </p:cNvPr>
          <p:cNvSpPr/>
          <p:nvPr/>
        </p:nvSpPr>
        <p:spPr>
          <a:xfrm>
            <a:off x="2400300" y="2679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L_責任者_人1_頭">
            <a:extLst>
              <a:ext uri="{FF2B5EF4-FFF2-40B4-BE49-F238E27FC236}">
                <a16:creationId xmlns:a16="http://schemas.microsoft.com/office/drawing/2014/main" id="{E19B6B7B-95BA-8665-EEA5-49CC9C61DAC2}"/>
              </a:ext>
            </a:extLst>
          </p:cNvPr>
          <p:cNvSpPr/>
          <p:nvPr/>
        </p:nvSpPr>
        <p:spPr>
          <a:xfrm>
            <a:off x="2470150" y="2540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L_技術_箱">
            <a:extLst>
              <a:ext uri="{FF2B5EF4-FFF2-40B4-BE49-F238E27FC236}">
                <a16:creationId xmlns:a16="http://schemas.microsoft.com/office/drawing/2014/main" id="{3CF64E21-1B72-1F55-A224-DF41103E7A06}"/>
              </a:ext>
            </a:extLst>
          </p:cNvPr>
          <p:cNvSpPr/>
          <p:nvPr/>
        </p:nvSpPr>
        <p:spPr>
          <a:xfrm>
            <a:off x="571500" y="3937000"/>
            <a:ext cx="2286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L_技術_役割">
            <a:extLst>
              <a:ext uri="{FF2B5EF4-FFF2-40B4-BE49-F238E27FC236}">
                <a16:creationId xmlns:a16="http://schemas.microsoft.com/office/drawing/2014/main" id="{A597FAAB-5DE0-B6D0-76EF-CD2355652794}"/>
              </a:ext>
            </a:extLst>
          </p:cNvPr>
          <p:cNvSpPr/>
          <p:nvPr/>
        </p:nvSpPr>
        <p:spPr>
          <a:xfrm>
            <a:off x="622300" y="3987800"/>
            <a:ext cx="15113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導入・技術担当</a:t>
            </a:r>
          </a:p>
        </p:txBody>
      </p:sp>
      <p:sp>
        <p:nvSpPr>
          <p:cNvPr id="14" name="L_技術_人1_体">
            <a:extLst>
              <a:ext uri="{FF2B5EF4-FFF2-40B4-BE49-F238E27FC236}">
                <a16:creationId xmlns:a16="http://schemas.microsoft.com/office/drawing/2014/main" id="{6E984F26-4B25-DF34-884B-64B99A71C6DA}"/>
              </a:ext>
            </a:extLst>
          </p:cNvPr>
          <p:cNvSpPr/>
          <p:nvPr/>
        </p:nvSpPr>
        <p:spPr>
          <a:xfrm>
            <a:off x="2209800" y="4330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L_技術_人1_頭">
            <a:extLst>
              <a:ext uri="{FF2B5EF4-FFF2-40B4-BE49-F238E27FC236}">
                <a16:creationId xmlns:a16="http://schemas.microsoft.com/office/drawing/2014/main" id="{4BEC4723-3E23-9B7A-3DF6-6B15BEF8F5C3}"/>
              </a:ext>
            </a:extLst>
          </p:cNvPr>
          <p:cNvSpPr/>
          <p:nvPr/>
        </p:nvSpPr>
        <p:spPr>
          <a:xfrm>
            <a:off x="2279650" y="4191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L_技術_人2_体">
            <a:extLst>
              <a:ext uri="{FF2B5EF4-FFF2-40B4-BE49-F238E27FC236}">
                <a16:creationId xmlns:a16="http://schemas.microsoft.com/office/drawing/2014/main" id="{6C6E92D4-E8D3-C3DC-7E22-6168CFC78CDC}"/>
              </a:ext>
            </a:extLst>
          </p:cNvPr>
          <p:cNvSpPr/>
          <p:nvPr/>
        </p:nvSpPr>
        <p:spPr>
          <a:xfrm>
            <a:off x="2400300" y="4330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L_技術_人2_頭">
            <a:extLst>
              <a:ext uri="{FF2B5EF4-FFF2-40B4-BE49-F238E27FC236}">
                <a16:creationId xmlns:a16="http://schemas.microsoft.com/office/drawing/2014/main" id="{DE48620D-7CEA-684F-2641-119276261C75}"/>
              </a:ext>
            </a:extLst>
          </p:cNvPr>
          <p:cNvSpPr/>
          <p:nvPr/>
        </p:nvSpPr>
        <p:spPr>
          <a:xfrm>
            <a:off x="2470150" y="4191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M_枠">
            <a:extLst>
              <a:ext uri="{FF2B5EF4-FFF2-40B4-BE49-F238E27FC236}">
                <a16:creationId xmlns:a16="http://schemas.microsoft.com/office/drawing/2014/main" id="{1A7A92A9-D894-DF39-3CF5-1FC40FA533C5}"/>
              </a:ext>
            </a:extLst>
          </p:cNvPr>
          <p:cNvSpPr/>
          <p:nvPr/>
        </p:nvSpPr>
        <p:spPr>
          <a:xfrm>
            <a:off x="4953000" y="1905000"/>
            <a:ext cx="2794000" cy="13970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M_名前">
            <a:extLst>
              <a:ext uri="{FF2B5EF4-FFF2-40B4-BE49-F238E27FC236}">
                <a16:creationId xmlns:a16="http://schemas.microsoft.com/office/drawing/2014/main" id="{4A7CBB45-B8DF-7CC0-0CFA-47FF75AA6F85}"/>
              </a:ext>
            </a:extLst>
          </p:cNvPr>
          <p:cNvSpPr/>
          <p:nvPr/>
        </p:nvSpPr>
        <p:spPr>
          <a:xfrm>
            <a:off x="5143500" y="1752600"/>
            <a:ext cx="24130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サンプルコール（委託先）</a:t>
            </a:r>
          </a:p>
        </p:txBody>
      </p:sp>
      <p:sp>
        <p:nvSpPr>
          <p:cNvPr id="20" name="M_オペレーター_箱">
            <a:extLst>
              <a:ext uri="{FF2B5EF4-FFF2-40B4-BE49-F238E27FC236}">
                <a16:creationId xmlns:a16="http://schemas.microsoft.com/office/drawing/2014/main" id="{29D4ABAA-1661-D3B1-9155-A1C4C27A3FEF}"/>
              </a:ext>
            </a:extLst>
          </p:cNvPr>
          <p:cNvSpPr/>
          <p:nvPr/>
        </p:nvSpPr>
        <p:spPr>
          <a:xfrm>
            <a:off x="5207000" y="2286000"/>
            <a:ext cx="2286000" cy="8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M_オペレーター_役割">
            <a:extLst>
              <a:ext uri="{FF2B5EF4-FFF2-40B4-BE49-F238E27FC236}">
                <a16:creationId xmlns:a16="http://schemas.microsoft.com/office/drawing/2014/main" id="{52E71CDB-09B1-B428-79DA-F187C9869BD0}"/>
              </a:ext>
            </a:extLst>
          </p:cNvPr>
          <p:cNvSpPr/>
          <p:nvPr/>
        </p:nvSpPr>
        <p:spPr>
          <a:xfrm>
            <a:off x="5257800" y="2336800"/>
            <a:ext cx="1320800" cy="711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ctr"/>
          <a:lstStyle/>
          <a:p>
            <a:r>
              <a:rPr kumimoji="1" lang="ja-JP" altLang="en-US" sz="12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オペレーター
（夜間・土日）</a:t>
            </a:r>
          </a:p>
        </p:txBody>
      </p:sp>
      <p:sp>
        <p:nvSpPr>
          <p:cNvPr id="22" name="M_オペレーター_人1_体">
            <a:extLst>
              <a:ext uri="{FF2B5EF4-FFF2-40B4-BE49-F238E27FC236}">
                <a16:creationId xmlns:a16="http://schemas.microsoft.com/office/drawing/2014/main" id="{0A9C4774-D7AF-627E-9EDA-52D41A6CDFAA}"/>
              </a:ext>
            </a:extLst>
          </p:cNvPr>
          <p:cNvSpPr/>
          <p:nvPr/>
        </p:nvSpPr>
        <p:spPr>
          <a:xfrm>
            <a:off x="6654800" y="2679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M_オペレーター_人1_頭">
            <a:extLst>
              <a:ext uri="{FF2B5EF4-FFF2-40B4-BE49-F238E27FC236}">
                <a16:creationId xmlns:a16="http://schemas.microsoft.com/office/drawing/2014/main" id="{16C6FDDE-EFA8-F29E-F400-F140FD0D6ADF}"/>
              </a:ext>
            </a:extLst>
          </p:cNvPr>
          <p:cNvSpPr/>
          <p:nvPr/>
        </p:nvSpPr>
        <p:spPr>
          <a:xfrm>
            <a:off x="6724650" y="2540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M_オペレーター_人2_体">
            <a:extLst>
              <a:ext uri="{FF2B5EF4-FFF2-40B4-BE49-F238E27FC236}">
                <a16:creationId xmlns:a16="http://schemas.microsoft.com/office/drawing/2014/main" id="{76226B9A-FCB6-E9E2-F968-8AE81F0EA5D7}"/>
              </a:ext>
            </a:extLst>
          </p:cNvPr>
          <p:cNvSpPr/>
          <p:nvPr/>
        </p:nvSpPr>
        <p:spPr>
          <a:xfrm>
            <a:off x="6845300" y="2679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M_オペレーター_人2_頭">
            <a:extLst>
              <a:ext uri="{FF2B5EF4-FFF2-40B4-BE49-F238E27FC236}">
                <a16:creationId xmlns:a16="http://schemas.microsoft.com/office/drawing/2014/main" id="{7F13957A-DD20-017F-3E3C-F1E5879371AB}"/>
              </a:ext>
            </a:extLst>
          </p:cNvPr>
          <p:cNvSpPr/>
          <p:nvPr/>
        </p:nvSpPr>
        <p:spPr>
          <a:xfrm>
            <a:off x="6915150" y="2540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M_オペレーター_人3_体">
            <a:extLst>
              <a:ext uri="{FF2B5EF4-FFF2-40B4-BE49-F238E27FC236}">
                <a16:creationId xmlns:a16="http://schemas.microsoft.com/office/drawing/2014/main" id="{0CF40155-35D4-6CD5-554A-651D31BB1A09}"/>
              </a:ext>
            </a:extLst>
          </p:cNvPr>
          <p:cNvSpPr/>
          <p:nvPr/>
        </p:nvSpPr>
        <p:spPr>
          <a:xfrm>
            <a:off x="7035800" y="2679700"/>
            <a:ext cx="279400" cy="1536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M_オペレーター_人3_頭">
            <a:extLst>
              <a:ext uri="{FF2B5EF4-FFF2-40B4-BE49-F238E27FC236}">
                <a16:creationId xmlns:a16="http://schemas.microsoft.com/office/drawing/2014/main" id="{133B07D7-CAC1-CA8D-69F3-2CB02FBCD411}"/>
              </a:ext>
            </a:extLst>
          </p:cNvPr>
          <p:cNvSpPr/>
          <p:nvPr/>
        </p:nvSpPr>
        <p:spPr>
          <a:xfrm>
            <a:off x="7105650" y="2540000"/>
            <a:ext cx="139700" cy="139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R_枠">
            <a:extLst>
              <a:ext uri="{FF2B5EF4-FFF2-40B4-BE49-F238E27FC236}">
                <a16:creationId xmlns:a16="http://schemas.microsoft.com/office/drawing/2014/main" id="{80E151B4-DA97-6501-9A55-B0353030DBEF}"/>
              </a:ext>
            </a:extLst>
          </p:cNvPr>
          <p:cNvSpPr/>
          <p:nvPr/>
        </p:nvSpPr>
        <p:spPr>
          <a:xfrm>
            <a:off x="9652000" y="2032000"/>
            <a:ext cx="2159000" cy="1320800"/>
          </a:xfrm>
          <a:prstGeom prst="rect">
            <a:avLst/>
          </a:prstGeom>
          <a:solidFill>
            <a:srgbClr val="FFFFFF"/>
          </a:solidFill>
          <a:ln w="15875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R_名前">
            <a:extLst>
              <a:ext uri="{FF2B5EF4-FFF2-40B4-BE49-F238E27FC236}">
                <a16:creationId xmlns:a16="http://schemas.microsoft.com/office/drawing/2014/main" id="{33F7703A-86EE-C2AA-AE04-D53DFB1D931A}"/>
              </a:ext>
            </a:extLst>
          </p:cNvPr>
          <p:cNvSpPr/>
          <p:nvPr/>
        </p:nvSpPr>
        <p:spPr>
          <a:xfrm>
            <a:off x="10223500" y="1879600"/>
            <a:ext cx="1016000" cy="304800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8100" tIns="12700" rIns="38100" bIns="12700" rtlCol="0" anchor="ctr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お店</a:t>
            </a:r>
          </a:p>
        </p:txBody>
      </p:sp>
      <p:sp>
        <p:nvSpPr>
          <p:cNvPr id="30" name="R_お店1_建物">
            <a:extLst>
              <a:ext uri="{FF2B5EF4-FFF2-40B4-BE49-F238E27FC236}">
                <a16:creationId xmlns:a16="http://schemas.microsoft.com/office/drawing/2014/main" id="{FF480E6B-9BDE-7B50-A936-40A8C29CF0FB}"/>
              </a:ext>
            </a:extLst>
          </p:cNvPr>
          <p:cNvSpPr/>
          <p:nvPr/>
        </p:nvSpPr>
        <p:spPr>
          <a:xfrm>
            <a:off x="9842500" y="2387600"/>
            <a:ext cx="508000" cy="50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R_お店1_屋根">
            <a:extLst>
              <a:ext uri="{FF2B5EF4-FFF2-40B4-BE49-F238E27FC236}">
                <a16:creationId xmlns:a16="http://schemas.microsoft.com/office/drawing/2014/main" id="{5FC7D943-1DDD-598D-1159-4AD832DF3FA0}"/>
              </a:ext>
            </a:extLst>
          </p:cNvPr>
          <p:cNvSpPr/>
          <p:nvPr/>
        </p:nvSpPr>
        <p:spPr>
          <a:xfrm>
            <a:off x="9842500" y="2387600"/>
            <a:ext cx="508000" cy="111760"/>
          </a:xfrm>
          <a:prstGeom prst="rect">
            <a:avLst/>
          </a:prstGeom>
          <a:solidFill>
            <a:srgbClr val="D9D9D9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R_お店1_入口">
            <a:extLst>
              <a:ext uri="{FF2B5EF4-FFF2-40B4-BE49-F238E27FC236}">
                <a16:creationId xmlns:a16="http://schemas.microsoft.com/office/drawing/2014/main" id="{A8E5D6DA-9C80-79D1-AB23-15D07B93AC50}"/>
              </a:ext>
            </a:extLst>
          </p:cNvPr>
          <p:cNvSpPr/>
          <p:nvPr/>
        </p:nvSpPr>
        <p:spPr>
          <a:xfrm>
            <a:off x="10015220" y="2682240"/>
            <a:ext cx="162560" cy="21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R_お店2_建物">
            <a:extLst>
              <a:ext uri="{FF2B5EF4-FFF2-40B4-BE49-F238E27FC236}">
                <a16:creationId xmlns:a16="http://schemas.microsoft.com/office/drawing/2014/main" id="{CC358D5A-EDF3-A31E-B1BE-BE4E8D0F3033}"/>
              </a:ext>
            </a:extLst>
          </p:cNvPr>
          <p:cNvSpPr/>
          <p:nvPr/>
        </p:nvSpPr>
        <p:spPr>
          <a:xfrm>
            <a:off x="10477500" y="2387600"/>
            <a:ext cx="508000" cy="50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R_お店2_屋根">
            <a:extLst>
              <a:ext uri="{FF2B5EF4-FFF2-40B4-BE49-F238E27FC236}">
                <a16:creationId xmlns:a16="http://schemas.microsoft.com/office/drawing/2014/main" id="{DB816088-41FA-B772-8267-F48678F5C940}"/>
              </a:ext>
            </a:extLst>
          </p:cNvPr>
          <p:cNvSpPr/>
          <p:nvPr/>
        </p:nvSpPr>
        <p:spPr>
          <a:xfrm>
            <a:off x="10477500" y="2387600"/>
            <a:ext cx="508000" cy="111760"/>
          </a:xfrm>
          <a:prstGeom prst="rect">
            <a:avLst/>
          </a:prstGeom>
          <a:solidFill>
            <a:srgbClr val="D9D9D9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R_お店2_入口">
            <a:extLst>
              <a:ext uri="{FF2B5EF4-FFF2-40B4-BE49-F238E27FC236}">
                <a16:creationId xmlns:a16="http://schemas.microsoft.com/office/drawing/2014/main" id="{E181B8BC-25A4-C65A-B3BC-8FB6CE700C34}"/>
              </a:ext>
            </a:extLst>
          </p:cNvPr>
          <p:cNvSpPr/>
          <p:nvPr/>
        </p:nvSpPr>
        <p:spPr>
          <a:xfrm>
            <a:off x="10650220" y="2682240"/>
            <a:ext cx="162560" cy="21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R_お店3_建物">
            <a:extLst>
              <a:ext uri="{FF2B5EF4-FFF2-40B4-BE49-F238E27FC236}">
                <a16:creationId xmlns:a16="http://schemas.microsoft.com/office/drawing/2014/main" id="{1380CD4A-7703-216D-5E61-71B9B3F23D25}"/>
              </a:ext>
            </a:extLst>
          </p:cNvPr>
          <p:cNvSpPr/>
          <p:nvPr/>
        </p:nvSpPr>
        <p:spPr>
          <a:xfrm>
            <a:off x="11112500" y="2387600"/>
            <a:ext cx="508000" cy="50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R_お店3_屋根">
            <a:extLst>
              <a:ext uri="{FF2B5EF4-FFF2-40B4-BE49-F238E27FC236}">
                <a16:creationId xmlns:a16="http://schemas.microsoft.com/office/drawing/2014/main" id="{1815F4AC-796F-BA0B-6F61-72772720245B}"/>
              </a:ext>
            </a:extLst>
          </p:cNvPr>
          <p:cNvSpPr/>
          <p:nvPr/>
        </p:nvSpPr>
        <p:spPr>
          <a:xfrm>
            <a:off x="11112500" y="2387600"/>
            <a:ext cx="508000" cy="111760"/>
          </a:xfrm>
          <a:prstGeom prst="rect">
            <a:avLst/>
          </a:prstGeom>
          <a:solidFill>
            <a:srgbClr val="D9D9D9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R_お店3_入口">
            <a:extLst>
              <a:ext uri="{FF2B5EF4-FFF2-40B4-BE49-F238E27FC236}">
                <a16:creationId xmlns:a16="http://schemas.microsoft.com/office/drawing/2014/main" id="{187FC342-ACB7-32EE-A124-0D546D841164}"/>
              </a:ext>
            </a:extLst>
          </p:cNvPr>
          <p:cNvSpPr/>
          <p:nvPr/>
        </p:nvSpPr>
        <p:spPr>
          <a:xfrm>
            <a:off x="11285220" y="2682240"/>
            <a:ext cx="162560" cy="21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7F7F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A_責任者→オペレーター">
            <a:extLst>
              <a:ext uri="{FF2B5EF4-FFF2-40B4-BE49-F238E27FC236}">
                <a16:creationId xmlns:a16="http://schemas.microsoft.com/office/drawing/2014/main" id="{0972E00B-A8CA-CA3E-67B9-3FFFE2F3BC89}"/>
              </a:ext>
            </a:extLst>
          </p:cNvPr>
          <p:cNvCxnSpPr>
            <a:cxnSpLocks/>
            <a:stCxn id="8" idx="3"/>
            <a:endCxn id="20" idx="1"/>
          </p:cNvCxnSpPr>
          <p:nvPr/>
        </p:nvCxnSpPr>
        <p:spPr>
          <a:xfrm>
            <a:off x="2857500" y="2692400"/>
            <a:ext cx="2349500" cy="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A_ラベル1">
            <a:extLst>
              <a:ext uri="{FF2B5EF4-FFF2-40B4-BE49-F238E27FC236}">
                <a16:creationId xmlns:a16="http://schemas.microsoft.com/office/drawing/2014/main" id="{E69FE6A7-8F45-0190-96E4-FBF33F003DF5}"/>
              </a:ext>
            </a:extLst>
          </p:cNvPr>
          <p:cNvSpPr/>
          <p:nvPr/>
        </p:nvSpPr>
        <p:spPr>
          <a:xfrm>
            <a:off x="3225800" y="2250440"/>
            <a:ext cx="16256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en-US" altLang="ja-JP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FAQ</a:t>
            </a:r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・マニュアルの
提供と更新（月</a:t>
            </a:r>
            <a:r>
              <a:rPr kumimoji="1" lang="en-US" altLang="ja-JP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回）</a:t>
            </a:r>
          </a:p>
        </p:txBody>
      </p:sp>
      <p:cxnSp>
        <p:nvCxnSpPr>
          <p:cNvPr id="41" name="A_お店→オペレーター">
            <a:extLst>
              <a:ext uri="{FF2B5EF4-FFF2-40B4-BE49-F238E27FC236}">
                <a16:creationId xmlns:a16="http://schemas.microsoft.com/office/drawing/2014/main" id="{6E69E639-BB4C-A71D-586B-F38352B6DE98}"/>
              </a:ext>
            </a:extLst>
          </p:cNvPr>
          <p:cNvCxnSpPr>
            <a:cxnSpLocks/>
            <a:stCxn id="28" idx="1"/>
            <a:endCxn id="20" idx="3"/>
          </p:cNvCxnSpPr>
          <p:nvPr/>
        </p:nvCxnSpPr>
        <p:spPr>
          <a:xfrm flipH="1">
            <a:off x="7493000" y="2692400"/>
            <a:ext cx="2159000" cy="0"/>
          </a:xfrm>
          <a:prstGeom prst="straightConnector1">
            <a:avLst/>
          </a:prstGeom>
          <a:ln w="19050">
            <a:solidFill>
              <a:srgbClr val="59595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A_ラベル2">
            <a:extLst>
              <a:ext uri="{FF2B5EF4-FFF2-40B4-BE49-F238E27FC236}">
                <a16:creationId xmlns:a16="http://schemas.microsoft.com/office/drawing/2014/main" id="{BAA33191-3965-0C42-D57F-D25148D83FF2}"/>
              </a:ext>
            </a:extLst>
          </p:cNvPr>
          <p:cNvSpPr/>
          <p:nvPr/>
        </p:nvSpPr>
        <p:spPr>
          <a:xfrm>
            <a:off x="7874000" y="2250440"/>
            <a:ext cx="16764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操作のお問い合わせ
（夜間・土日）</a:t>
            </a:r>
          </a:p>
        </p:txBody>
      </p:sp>
      <p:cxnSp>
        <p:nvCxnSpPr>
          <p:cNvPr id="43" name="A_オペレーター→技術">
            <a:extLst>
              <a:ext uri="{FF2B5EF4-FFF2-40B4-BE49-F238E27FC236}">
                <a16:creationId xmlns:a16="http://schemas.microsoft.com/office/drawing/2014/main" id="{217D0167-727F-B33A-78E7-D29CDA34E6C2}"/>
              </a:ext>
            </a:extLst>
          </p:cNvPr>
          <p:cNvCxnSpPr>
            <a:cxnSpLocks/>
            <a:stCxn id="20" idx="2"/>
            <a:endCxn id="12" idx="3"/>
          </p:cNvCxnSpPr>
          <p:nvPr/>
        </p:nvCxnSpPr>
        <p:spPr>
          <a:xfrm rot="5400000">
            <a:off x="3981450" y="1974850"/>
            <a:ext cx="1244600" cy="3492500"/>
          </a:xfrm>
          <a:prstGeom prst="bentConnector2">
            <a:avLst/>
          </a:prstGeom>
          <a:ln w="28575">
            <a:solidFill>
              <a:srgbClr val="E8731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A_ラベル3">
            <a:extLst>
              <a:ext uri="{FF2B5EF4-FFF2-40B4-BE49-F238E27FC236}">
                <a16:creationId xmlns:a16="http://schemas.microsoft.com/office/drawing/2014/main" id="{E8EC5880-BA3E-0454-1EDE-CD7DE6BADE94}"/>
              </a:ext>
            </a:extLst>
          </p:cNvPr>
          <p:cNvSpPr/>
          <p:nvPr/>
        </p:nvSpPr>
        <p:spPr>
          <a:xfrm>
            <a:off x="3225800" y="3901440"/>
            <a:ext cx="2997200" cy="391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00" rIns="38100" bIns="12700" rtlCol="0" anchor="b"/>
          <a:lstStyle/>
          <a:p>
            <a:r>
              <a:rPr kumimoji="1" lang="ja-JP" altLang="en-US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障害の疑いは、すぐに引き継ぎ
（</a:t>
            </a:r>
            <a:r>
              <a:rPr kumimoji="1" lang="en-US" altLang="ja-JP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</a:t>
            </a:r>
            <a:r>
              <a:rPr kumimoji="1" lang="ja-JP" altLang="en-US" sz="1200" b="1">
                <a:solidFill>
                  <a:srgbClr val="E8731A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分以内）</a:t>
            </a:r>
          </a:p>
        </p:txBody>
      </p:sp>
      <p:sp>
        <p:nvSpPr>
          <p:cNvPr id="45" name="注記_※">
            <a:extLst>
              <a:ext uri="{FF2B5EF4-FFF2-40B4-BE49-F238E27FC236}">
                <a16:creationId xmlns:a16="http://schemas.microsoft.com/office/drawing/2014/main" id="{7A5C9922-7A0E-30FA-8CC9-6AFFEEA9BEE4}"/>
              </a:ext>
            </a:extLst>
          </p:cNvPr>
          <p:cNvSpPr/>
          <p:nvPr/>
        </p:nvSpPr>
        <p:spPr>
          <a:xfrm>
            <a:off x="381000" y="5334000"/>
            <a:ext cx="11430000" cy="46228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" tIns="12700" rIns="38100" bIns="12700" rtlCol="0" anchor="t"/>
          <a:lstStyle/>
          <a:p>
            <a:pPr>
              <a:spcAft>
                <a:spcPts val="600"/>
              </a:spcAft>
            </a:pPr>
            <a:r>
              <a:rPr kumimoji="1" lang="en-US" altLang="ja-JP" sz="11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1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自社に残すこと：障害かどうかの判断／復旧の作業／お店への障害のお知らせ</a:t>
            </a:r>
          </a:p>
          <a:p>
            <a:pPr>
              <a:spcAft>
                <a:spcPts val="600"/>
              </a:spcAft>
            </a:pPr>
            <a:r>
              <a:rPr kumimoji="1" lang="en-US" altLang="ja-JP" sz="11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1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委託先の対応は、月</a:t>
            </a:r>
            <a:r>
              <a:rPr kumimoji="1" lang="en-US" altLang="ja-JP" sz="11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100">
                <a:solidFill>
                  <a:srgbClr val="59595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回の振り返りで確認する</a:t>
            </a:r>
          </a:p>
        </p:txBody>
      </p:sp>
    </p:spTree>
    <p:extLst>
      <p:ext uri="{BB962C8B-B14F-4D97-AF65-F5344CB8AC3E}">
        <p14:creationId xmlns:p14="http://schemas.microsoft.com/office/powerpoint/2010/main" val="2124208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654</Words>
  <Application>Microsoft Office PowerPoint</Application>
  <PresentationFormat>ワイド画面</PresentationFormat>
  <Paragraphs>81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Meiryo UI</vt:lpstr>
      <vt:lpstr>游ゴシック</vt:lpstr>
      <vt:lpstr>游ゴシック Light</vt:lpstr>
      <vt:lpstr>Arial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ジシューー</dc:creator>
  <cp:lastModifiedBy>ジシューー</cp:lastModifiedBy>
  <cp:revision>43</cp:revision>
  <dcterms:created xsi:type="dcterms:W3CDTF">2026-11-04T13:23:01Z</dcterms:created>
  <dcterms:modified xsi:type="dcterms:W3CDTF">2026-11-05T07:26:50Z</dcterms:modified>
</cp:coreProperties>
</file>