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64" r:id="rId3"/>
    <p:sldId id="263" r:id="rId4"/>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731A"/>
    <a:srgbClr val="127942"/>
    <a:srgbClr val="0F64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6" d="100"/>
          <a:sy n="96" d="100"/>
        </p:scale>
        <p:origin x="22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BE30282-C93C-4B61-DBAB-0D116EF5F52B}"/>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5B26B1EA-2376-7D15-61E0-CDC60BC63B4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7466F5BD-06BC-2714-EFCB-C402F892A3C3}"/>
              </a:ext>
            </a:extLst>
          </p:cNvPr>
          <p:cNvSpPr>
            <a:spLocks noGrp="1"/>
          </p:cNvSpPr>
          <p:nvPr>
            <p:ph type="dt" sz="half" idx="10"/>
          </p:nvPr>
        </p:nvSpPr>
        <p:spPr/>
        <p:txBody>
          <a:bodyPr/>
          <a:lstStyle/>
          <a:p>
            <a:fld id="{6F1E8753-5EB6-4868-A9AA-AABDB6FA9437}" type="datetimeFigureOut">
              <a:rPr kumimoji="1" lang="ja-JP" altLang="en-US" smtClean="0"/>
              <a:t>2026/11/3</a:t>
            </a:fld>
            <a:endParaRPr kumimoji="1" lang="ja-JP" altLang="en-US"/>
          </a:p>
        </p:txBody>
      </p:sp>
      <p:sp>
        <p:nvSpPr>
          <p:cNvPr id="5" name="フッター プレースホルダー 4">
            <a:extLst>
              <a:ext uri="{FF2B5EF4-FFF2-40B4-BE49-F238E27FC236}">
                <a16:creationId xmlns:a16="http://schemas.microsoft.com/office/drawing/2014/main" id="{A1DDE833-161B-EBEB-200F-0ABB224C70C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521E46E-4B43-1670-8558-405182FD5D92}"/>
              </a:ext>
            </a:extLst>
          </p:cNvPr>
          <p:cNvSpPr>
            <a:spLocks noGrp="1"/>
          </p:cNvSpPr>
          <p:nvPr>
            <p:ph type="sldNum" sz="quarter" idx="12"/>
          </p:nvPr>
        </p:nvSpPr>
        <p:spPr/>
        <p:txBody>
          <a:bodyPr/>
          <a:lstStyle/>
          <a:p>
            <a:fld id="{51B5C6D8-1118-4CE8-9C9B-CAAEE36B5A67}" type="slidenum">
              <a:rPr kumimoji="1" lang="ja-JP" altLang="en-US" smtClean="0"/>
              <a:t>‹#›</a:t>
            </a:fld>
            <a:endParaRPr kumimoji="1" lang="ja-JP" altLang="en-US"/>
          </a:p>
        </p:txBody>
      </p:sp>
    </p:spTree>
    <p:extLst>
      <p:ext uri="{BB962C8B-B14F-4D97-AF65-F5344CB8AC3E}">
        <p14:creationId xmlns:p14="http://schemas.microsoft.com/office/powerpoint/2010/main" val="41945020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1BCBF71-6CDC-BFCC-2F5F-17EF93E7A459}"/>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4666ACB0-3B4A-29A3-5A04-B67AB7430D4C}"/>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B61D361-4577-C071-5900-7FB94C4C4775}"/>
              </a:ext>
            </a:extLst>
          </p:cNvPr>
          <p:cNvSpPr>
            <a:spLocks noGrp="1"/>
          </p:cNvSpPr>
          <p:nvPr>
            <p:ph type="dt" sz="half" idx="10"/>
          </p:nvPr>
        </p:nvSpPr>
        <p:spPr/>
        <p:txBody>
          <a:bodyPr/>
          <a:lstStyle/>
          <a:p>
            <a:fld id="{6F1E8753-5EB6-4868-A9AA-AABDB6FA9437}" type="datetimeFigureOut">
              <a:rPr kumimoji="1" lang="ja-JP" altLang="en-US" smtClean="0"/>
              <a:t>2026/11/3</a:t>
            </a:fld>
            <a:endParaRPr kumimoji="1" lang="ja-JP" altLang="en-US"/>
          </a:p>
        </p:txBody>
      </p:sp>
      <p:sp>
        <p:nvSpPr>
          <p:cNvPr id="5" name="フッター プレースホルダー 4">
            <a:extLst>
              <a:ext uri="{FF2B5EF4-FFF2-40B4-BE49-F238E27FC236}">
                <a16:creationId xmlns:a16="http://schemas.microsoft.com/office/drawing/2014/main" id="{13FF5E94-AFE0-864F-946D-C1B15BCDD1A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2A7C87A-2FB4-FEB3-7723-672EC8DB3170}"/>
              </a:ext>
            </a:extLst>
          </p:cNvPr>
          <p:cNvSpPr>
            <a:spLocks noGrp="1"/>
          </p:cNvSpPr>
          <p:nvPr>
            <p:ph type="sldNum" sz="quarter" idx="12"/>
          </p:nvPr>
        </p:nvSpPr>
        <p:spPr/>
        <p:txBody>
          <a:bodyPr/>
          <a:lstStyle/>
          <a:p>
            <a:fld id="{51B5C6D8-1118-4CE8-9C9B-CAAEE36B5A67}" type="slidenum">
              <a:rPr kumimoji="1" lang="ja-JP" altLang="en-US" smtClean="0"/>
              <a:t>‹#›</a:t>
            </a:fld>
            <a:endParaRPr kumimoji="1" lang="ja-JP" altLang="en-US"/>
          </a:p>
        </p:txBody>
      </p:sp>
    </p:spTree>
    <p:extLst>
      <p:ext uri="{BB962C8B-B14F-4D97-AF65-F5344CB8AC3E}">
        <p14:creationId xmlns:p14="http://schemas.microsoft.com/office/powerpoint/2010/main" val="9216816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05A1986-C14B-5D94-2286-8D48851BBC59}"/>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5529FC98-D7A3-146E-83BF-1CBF80C839D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7D14482B-94AB-18D7-85C4-58958337154E}"/>
              </a:ext>
            </a:extLst>
          </p:cNvPr>
          <p:cNvSpPr>
            <a:spLocks noGrp="1"/>
          </p:cNvSpPr>
          <p:nvPr>
            <p:ph type="dt" sz="half" idx="10"/>
          </p:nvPr>
        </p:nvSpPr>
        <p:spPr/>
        <p:txBody>
          <a:bodyPr/>
          <a:lstStyle/>
          <a:p>
            <a:fld id="{6F1E8753-5EB6-4868-A9AA-AABDB6FA9437}" type="datetimeFigureOut">
              <a:rPr kumimoji="1" lang="ja-JP" altLang="en-US" smtClean="0"/>
              <a:t>2026/11/3</a:t>
            </a:fld>
            <a:endParaRPr kumimoji="1" lang="ja-JP" altLang="en-US"/>
          </a:p>
        </p:txBody>
      </p:sp>
      <p:sp>
        <p:nvSpPr>
          <p:cNvPr id="5" name="フッター プレースホルダー 4">
            <a:extLst>
              <a:ext uri="{FF2B5EF4-FFF2-40B4-BE49-F238E27FC236}">
                <a16:creationId xmlns:a16="http://schemas.microsoft.com/office/drawing/2014/main" id="{C2CF62BE-9C86-9AE8-1EEC-A34655FF712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3F8F2EC-5508-E558-A534-0B8257D72884}"/>
              </a:ext>
            </a:extLst>
          </p:cNvPr>
          <p:cNvSpPr>
            <a:spLocks noGrp="1"/>
          </p:cNvSpPr>
          <p:nvPr>
            <p:ph type="sldNum" sz="quarter" idx="12"/>
          </p:nvPr>
        </p:nvSpPr>
        <p:spPr/>
        <p:txBody>
          <a:bodyPr/>
          <a:lstStyle/>
          <a:p>
            <a:fld id="{51B5C6D8-1118-4CE8-9C9B-CAAEE36B5A67}" type="slidenum">
              <a:rPr kumimoji="1" lang="ja-JP" altLang="en-US" smtClean="0"/>
              <a:t>‹#›</a:t>
            </a:fld>
            <a:endParaRPr kumimoji="1" lang="ja-JP" altLang="en-US"/>
          </a:p>
        </p:txBody>
      </p:sp>
    </p:spTree>
    <p:extLst>
      <p:ext uri="{BB962C8B-B14F-4D97-AF65-F5344CB8AC3E}">
        <p14:creationId xmlns:p14="http://schemas.microsoft.com/office/powerpoint/2010/main" val="4114786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8A4AE98-947C-018C-3973-CDD7560A84FF}"/>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FDFA92F2-F79B-B015-F07D-0595374A2AE0}"/>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2AC8AE45-F4C6-9FC0-EF45-C636DE5256AC}"/>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3B84C2D9-CE86-601B-4A43-E1BEE7E8302C}"/>
              </a:ext>
            </a:extLst>
          </p:cNvPr>
          <p:cNvSpPr>
            <a:spLocks noGrp="1"/>
          </p:cNvSpPr>
          <p:nvPr>
            <p:ph type="dt" sz="half" idx="10"/>
          </p:nvPr>
        </p:nvSpPr>
        <p:spPr/>
        <p:txBody>
          <a:bodyPr/>
          <a:lstStyle/>
          <a:p>
            <a:fld id="{6F1E8753-5EB6-4868-A9AA-AABDB6FA9437}" type="datetimeFigureOut">
              <a:rPr kumimoji="1" lang="ja-JP" altLang="en-US" smtClean="0"/>
              <a:t>2026/11/3</a:t>
            </a:fld>
            <a:endParaRPr kumimoji="1" lang="ja-JP" altLang="en-US"/>
          </a:p>
        </p:txBody>
      </p:sp>
      <p:sp>
        <p:nvSpPr>
          <p:cNvPr id="6" name="フッター プレースホルダー 5">
            <a:extLst>
              <a:ext uri="{FF2B5EF4-FFF2-40B4-BE49-F238E27FC236}">
                <a16:creationId xmlns:a16="http://schemas.microsoft.com/office/drawing/2014/main" id="{B82A74FF-A208-B87E-A597-0621C4BDF12A}"/>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2C037729-B6B7-4216-7E21-D3BD3EC371B8}"/>
              </a:ext>
            </a:extLst>
          </p:cNvPr>
          <p:cNvSpPr>
            <a:spLocks noGrp="1"/>
          </p:cNvSpPr>
          <p:nvPr>
            <p:ph type="sldNum" sz="quarter" idx="12"/>
          </p:nvPr>
        </p:nvSpPr>
        <p:spPr/>
        <p:txBody>
          <a:bodyPr/>
          <a:lstStyle/>
          <a:p>
            <a:fld id="{51B5C6D8-1118-4CE8-9C9B-CAAEE36B5A67}" type="slidenum">
              <a:rPr kumimoji="1" lang="ja-JP" altLang="en-US" smtClean="0"/>
              <a:t>‹#›</a:t>
            </a:fld>
            <a:endParaRPr kumimoji="1" lang="ja-JP" altLang="en-US"/>
          </a:p>
        </p:txBody>
      </p:sp>
    </p:spTree>
    <p:extLst>
      <p:ext uri="{BB962C8B-B14F-4D97-AF65-F5344CB8AC3E}">
        <p14:creationId xmlns:p14="http://schemas.microsoft.com/office/powerpoint/2010/main" val="30031018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311FB48-AF9A-F588-D1F7-B73614816771}"/>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CDCD1624-F183-1C42-3A73-AC542A04E0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AA7DD02E-B7F3-F206-5903-4A558CE581CC}"/>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DB2EB715-97E8-C5D9-FF91-EAE1F9AB299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3423AB22-93EC-FF2B-6E11-E176CF0B54CB}"/>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B303C1A8-9159-E050-FA91-7DE211974F24}"/>
              </a:ext>
            </a:extLst>
          </p:cNvPr>
          <p:cNvSpPr>
            <a:spLocks noGrp="1"/>
          </p:cNvSpPr>
          <p:nvPr>
            <p:ph type="dt" sz="half" idx="10"/>
          </p:nvPr>
        </p:nvSpPr>
        <p:spPr/>
        <p:txBody>
          <a:bodyPr/>
          <a:lstStyle/>
          <a:p>
            <a:fld id="{6F1E8753-5EB6-4868-A9AA-AABDB6FA9437}" type="datetimeFigureOut">
              <a:rPr kumimoji="1" lang="ja-JP" altLang="en-US" smtClean="0"/>
              <a:t>2026/11/3</a:t>
            </a:fld>
            <a:endParaRPr kumimoji="1" lang="ja-JP" altLang="en-US"/>
          </a:p>
        </p:txBody>
      </p:sp>
      <p:sp>
        <p:nvSpPr>
          <p:cNvPr id="8" name="フッター プレースホルダー 7">
            <a:extLst>
              <a:ext uri="{FF2B5EF4-FFF2-40B4-BE49-F238E27FC236}">
                <a16:creationId xmlns:a16="http://schemas.microsoft.com/office/drawing/2014/main" id="{484D9D69-18A3-0AE8-175F-F592DEF5E13F}"/>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895AA2CF-8971-F118-847A-31F406EEAC0D}"/>
              </a:ext>
            </a:extLst>
          </p:cNvPr>
          <p:cNvSpPr>
            <a:spLocks noGrp="1"/>
          </p:cNvSpPr>
          <p:nvPr>
            <p:ph type="sldNum" sz="quarter" idx="12"/>
          </p:nvPr>
        </p:nvSpPr>
        <p:spPr/>
        <p:txBody>
          <a:bodyPr/>
          <a:lstStyle/>
          <a:p>
            <a:fld id="{51B5C6D8-1118-4CE8-9C9B-CAAEE36B5A67}" type="slidenum">
              <a:rPr kumimoji="1" lang="ja-JP" altLang="en-US" smtClean="0"/>
              <a:t>‹#›</a:t>
            </a:fld>
            <a:endParaRPr kumimoji="1" lang="ja-JP" altLang="en-US"/>
          </a:p>
        </p:txBody>
      </p:sp>
    </p:spTree>
    <p:extLst>
      <p:ext uri="{BB962C8B-B14F-4D97-AF65-F5344CB8AC3E}">
        <p14:creationId xmlns:p14="http://schemas.microsoft.com/office/powerpoint/2010/main" val="8053023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782BDC1-59F2-79BD-4586-B08A92D43809}"/>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8F06FA8B-BF1E-BDAF-12D4-6284FD5969D5}"/>
              </a:ext>
            </a:extLst>
          </p:cNvPr>
          <p:cNvSpPr>
            <a:spLocks noGrp="1"/>
          </p:cNvSpPr>
          <p:nvPr>
            <p:ph type="dt" sz="half" idx="10"/>
          </p:nvPr>
        </p:nvSpPr>
        <p:spPr/>
        <p:txBody>
          <a:bodyPr/>
          <a:lstStyle/>
          <a:p>
            <a:fld id="{6F1E8753-5EB6-4868-A9AA-AABDB6FA9437}" type="datetimeFigureOut">
              <a:rPr kumimoji="1" lang="ja-JP" altLang="en-US" smtClean="0"/>
              <a:t>2026/11/3</a:t>
            </a:fld>
            <a:endParaRPr kumimoji="1" lang="ja-JP" altLang="en-US"/>
          </a:p>
        </p:txBody>
      </p:sp>
      <p:sp>
        <p:nvSpPr>
          <p:cNvPr id="4" name="フッター プレースホルダー 3">
            <a:extLst>
              <a:ext uri="{FF2B5EF4-FFF2-40B4-BE49-F238E27FC236}">
                <a16:creationId xmlns:a16="http://schemas.microsoft.com/office/drawing/2014/main" id="{1B81ACE1-9787-E1CF-705A-E224CC4436D8}"/>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50B77EEB-CE56-A831-B7CE-4C2D7BD1C788}"/>
              </a:ext>
            </a:extLst>
          </p:cNvPr>
          <p:cNvSpPr>
            <a:spLocks noGrp="1"/>
          </p:cNvSpPr>
          <p:nvPr>
            <p:ph type="sldNum" sz="quarter" idx="12"/>
          </p:nvPr>
        </p:nvSpPr>
        <p:spPr/>
        <p:txBody>
          <a:bodyPr/>
          <a:lstStyle/>
          <a:p>
            <a:fld id="{51B5C6D8-1118-4CE8-9C9B-CAAEE36B5A67}" type="slidenum">
              <a:rPr kumimoji="1" lang="ja-JP" altLang="en-US" smtClean="0"/>
              <a:t>‹#›</a:t>
            </a:fld>
            <a:endParaRPr kumimoji="1" lang="ja-JP" altLang="en-US"/>
          </a:p>
        </p:txBody>
      </p:sp>
    </p:spTree>
    <p:extLst>
      <p:ext uri="{BB962C8B-B14F-4D97-AF65-F5344CB8AC3E}">
        <p14:creationId xmlns:p14="http://schemas.microsoft.com/office/powerpoint/2010/main" val="18653729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780E27DE-811B-9933-2F35-7E961CF46FC1}"/>
              </a:ext>
            </a:extLst>
          </p:cNvPr>
          <p:cNvSpPr>
            <a:spLocks noGrp="1"/>
          </p:cNvSpPr>
          <p:nvPr>
            <p:ph type="dt" sz="half" idx="10"/>
          </p:nvPr>
        </p:nvSpPr>
        <p:spPr/>
        <p:txBody>
          <a:bodyPr/>
          <a:lstStyle/>
          <a:p>
            <a:fld id="{6F1E8753-5EB6-4868-A9AA-AABDB6FA9437}" type="datetimeFigureOut">
              <a:rPr kumimoji="1" lang="ja-JP" altLang="en-US" smtClean="0"/>
              <a:t>2026/11/3</a:t>
            </a:fld>
            <a:endParaRPr kumimoji="1" lang="ja-JP" altLang="en-US"/>
          </a:p>
        </p:txBody>
      </p:sp>
      <p:sp>
        <p:nvSpPr>
          <p:cNvPr id="3" name="フッター プレースホルダー 2">
            <a:extLst>
              <a:ext uri="{FF2B5EF4-FFF2-40B4-BE49-F238E27FC236}">
                <a16:creationId xmlns:a16="http://schemas.microsoft.com/office/drawing/2014/main" id="{DB46529F-5CB1-E6B5-7C86-21E6538AEA2E}"/>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AB1BEEF4-AF38-A933-173A-D04FCA389B92}"/>
              </a:ext>
            </a:extLst>
          </p:cNvPr>
          <p:cNvSpPr>
            <a:spLocks noGrp="1"/>
          </p:cNvSpPr>
          <p:nvPr>
            <p:ph type="sldNum" sz="quarter" idx="12"/>
          </p:nvPr>
        </p:nvSpPr>
        <p:spPr/>
        <p:txBody>
          <a:bodyPr/>
          <a:lstStyle/>
          <a:p>
            <a:fld id="{51B5C6D8-1118-4CE8-9C9B-CAAEE36B5A67}" type="slidenum">
              <a:rPr kumimoji="1" lang="ja-JP" altLang="en-US" smtClean="0"/>
              <a:t>‹#›</a:t>
            </a:fld>
            <a:endParaRPr kumimoji="1" lang="ja-JP" altLang="en-US"/>
          </a:p>
        </p:txBody>
      </p:sp>
    </p:spTree>
    <p:extLst>
      <p:ext uri="{BB962C8B-B14F-4D97-AF65-F5344CB8AC3E}">
        <p14:creationId xmlns:p14="http://schemas.microsoft.com/office/powerpoint/2010/main" val="7436502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0952FA7-3D44-8CB4-B8EB-00A11FFC9B26}"/>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EA2B2E76-78C0-0CAF-F0AD-C4D2881BC81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91E0EA8C-65CF-1693-DFB2-947BF11BCE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8562C342-DD49-798C-0060-9DF837E1567F}"/>
              </a:ext>
            </a:extLst>
          </p:cNvPr>
          <p:cNvSpPr>
            <a:spLocks noGrp="1"/>
          </p:cNvSpPr>
          <p:nvPr>
            <p:ph type="dt" sz="half" idx="10"/>
          </p:nvPr>
        </p:nvSpPr>
        <p:spPr/>
        <p:txBody>
          <a:bodyPr/>
          <a:lstStyle/>
          <a:p>
            <a:fld id="{6F1E8753-5EB6-4868-A9AA-AABDB6FA9437}" type="datetimeFigureOut">
              <a:rPr kumimoji="1" lang="ja-JP" altLang="en-US" smtClean="0"/>
              <a:t>2026/11/3</a:t>
            </a:fld>
            <a:endParaRPr kumimoji="1" lang="ja-JP" altLang="en-US"/>
          </a:p>
        </p:txBody>
      </p:sp>
      <p:sp>
        <p:nvSpPr>
          <p:cNvPr id="6" name="フッター プレースホルダー 5">
            <a:extLst>
              <a:ext uri="{FF2B5EF4-FFF2-40B4-BE49-F238E27FC236}">
                <a16:creationId xmlns:a16="http://schemas.microsoft.com/office/drawing/2014/main" id="{7EC5D55B-8E78-452F-4DD7-79A17987BB91}"/>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33B9AF63-CE16-5FAE-23CD-D235795C5B2D}"/>
              </a:ext>
            </a:extLst>
          </p:cNvPr>
          <p:cNvSpPr>
            <a:spLocks noGrp="1"/>
          </p:cNvSpPr>
          <p:nvPr>
            <p:ph type="sldNum" sz="quarter" idx="12"/>
          </p:nvPr>
        </p:nvSpPr>
        <p:spPr/>
        <p:txBody>
          <a:bodyPr/>
          <a:lstStyle/>
          <a:p>
            <a:fld id="{51B5C6D8-1118-4CE8-9C9B-CAAEE36B5A67}" type="slidenum">
              <a:rPr kumimoji="1" lang="ja-JP" altLang="en-US" smtClean="0"/>
              <a:t>‹#›</a:t>
            </a:fld>
            <a:endParaRPr kumimoji="1" lang="ja-JP" altLang="en-US"/>
          </a:p>
        </p:txBody>
      </p:sp>
    </p:spTree>
    <p:extLst>
      <p:ext uri="{BB962C8B-B14F-4D97-AF65-F5344CB8AC3E}">
        <p14:creationId xmlns:p14="http://schemas.microsoft.com/office/powerpoint/2010/main" val="33252215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DD01E3D-65F1-0A1D-8B75-275A236CA84C}"/>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13B97885-8F73-BF69-5C4C-FDAF2D6F6DA8}"/>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81EB9838-D891-112A-8068-2C22552E53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F0A0B0D-32AF-C298-E7E3-F181F4C3BAFE}"/>
              </a:ext>
            </a:extLst>
          </p:cNvPr>
          <p:cNvSpPr>
            <a:spLocks noGrp="1"/>
          </p:cNvSpPr>
          <p:nvPr>
            <p:ph type="dt" sz="half" idx="10"/>
          </p:nvPr>
        </p:nvSpPr>
        <p:spPr/>
        <p:txBody>
          <a:bodyPr/>
          <a:lstStyle/>
          <a:p>
            <a:fld id="{6F1E8753-5EB6-4868-A9AA-AABDB6FA9437}" type="datetimeFigureOut">
              <a:rPr kumimoji="1" lang="ja-JP" altLang="en-US" smtClean="0"/>
              <a:t>2026/11/3</a:t>
            </a:fld>
            <a:endParaRPr kumimoji="1" lang="ja-JP" altLang="en-US"/>
          </a:p>
        </p:txBody>
      </p:sp>
      <p:sp>
        <p:nvSpPr>
          <p:cNvPr id="6" name="フッター プレースホルダー 5">
            <a:extLst>
              <a:ext uri="{FF2B5EF4-FFF2-40B4-BE49-F238E27FC236}">
                <a16:creationId xmlns:a16="http://schemas.microsoft.com/office/drawing/2014/main" id="{97208D57-FCCD-9A22-4758-217686D12F29}"/>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398955F8-5F2E-640B-ED78-87553186A532}"/>
              </a:ext>
            </a:extLst>
          </p:cNvPr>
          <p:cNvSpPr>
            <a:spLocks noGrp="1"/>
          </p:cNvSpPr>
          <p:nvPr>
            <p:ph type="sldNum" sz="quarter" idx="12"/>
          </p:nvPr>
        </p:nvSpPr>
        <p:spPr/>
        <p:txBody>
          <a:bodyPr/>
          <a:lstStyle/>
          <a:p>
            <a:fld id="{51B5C6D8-1118-4CE8-9C9B-CAAEE36B5A67}" type="slidenum">
              <a:rPr kumimoji="1" lang="ja-JP" altLang="en-US" smtClean="0"/>
              <a:t>‹#›</a:t>
            </a:fld>
            <a:endParaRPr kumimoji="1" lang="ja-JP" altLang="en-US"/>
          </a:p>
        </p:txBody>
      </p:sp>
    </p:spTree>
    <p:extLst>
      <p:ext uri="{BB962C8B-B14F-4D97-AF65-F5344CB8AC3E}">
        <p14:creationId xmlns:p14="http://schemas.microsoft.com/office/powerpoint/2010/main" val="3672672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38FAF3B-5E85-C8E4-788D-2CCAC0EE49B9}"/>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01EB25DE-E640-1FD8-C00A-8CA02DA0CA4D}"/>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2B70045-35EF-66B8-6AEC-012A67019921}"/>
              </a:ext>
            </a:extLst>
          </p:cNvPr>
          <p:cNvSpPr>
            <a:spLocks noGrp="1"/>
          </p:cNvSpPr>
          <p:nvPr>
            <p:ph type="dt" sz="half" idx="10"/>
          </p:nvPr>
        </p:nvSpPr>
        <p:spPr/>
        <p:txBody>
          <a:bodyPr/>
          <a:lstStyle/>
          <a:p>
            <a:fld id="{6F1E8753-5EB6-4868-A9AA-AABDB6FA9437}" type="datetimeFigureOut">
              <a:rPr kumimoji="1" lang="ja-JP" altLang="en-US" smtClean="0"/>
              <a:t>2026/11/3</a:t>
            </a:fld>
            <a:endParaRPr kumimoji="1" lang="ja-JP" altLang="en-US"/>
          </a:p>
        </p:txBody>
      </p:sp>
      <p:sp>
        <p:nvSpPr>
          <p:cNvPr id="5" name="フッター プレースホルダー 4">
            <a:extLst>
              <a:ext uri="{FF2B5EF4-FFF2-40B4-BE49-F238E27FC236}">
                <a16:creationId xmlns:a16="http://schemas.microsoft.com/office/drawing/2014/main" id="{5EA98FB0-9E14-F622-E02D-F165C6D9BD4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0379369-59B9-FC84-39CB-E9A3EA041DCB}"/>
              </a:ext>
            </a:extLst>
          </p:cNvPr>
          <p:cNvSpPr>
            <a:spLocks noGrp="1"/>
          </p:cNvSpPr>
          <p:nvPr>
            <p:ph type="sldNum" sz="quarter" idx="12"/>
          </p:nvPr>
        </p:nvSpPr>
        <p:spPr/>
        <p:txBody>
          <a:bodyPr/>
          <a:lstStyle/>
          <a:p>
            <a:fld id="{51B5C6D8-1118-4CE8-9C9B-CAAEE36B5A67}" type="slidenum">
              <a:rPr kumimoji="1" lang="ja-JP" altLang="en-US" smtClean="0"/>
              <a:t>‹#›</a:t>
            </a:fld>
            <a:endParaRPr kumimoji="1" lang="ja-JP" altLang="en-US"/>
          </a:p>
        </p:txBody>
      </p:sp>
    </p:spTree>
    <p:extLst>
      <p:ext uri="{BB962C8B-B14F-4D97-AF65-F5344CB8AC3E}">
        <p14:creationId xmlns:p14="http://schemas.microsoft.com/office/powerpoint/2010/main" val="32882364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5BF3B653-1096-3856-CD1F-7C0B8E83C2BB}"/>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9C82DB93-2A48-8EEF-61EB-5AF5EA6D01DC}"/>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4AEB2A26-C8A0-7966-EDB5-FDE2E8C1EF9D}"/>
              </a:ext>
            </a:extLst>
          </p:cNvPr>
          <p:cNvSpPr>
            <a:spLocks noGrp="1"/>
          </p:cNvSpPr>
          <p:nvPr>
            <p:ph type="dt" sz="half" idx="10"/>
          </p:nvPr>
        </p:nvSpPr>
        <p:spPr/>
        <p:txBody>
          <a:bodyPr/>
          <a:lstStyle/>
          <a:p>
            <a:fld id="{6F1E8753-5EB6-4868-A9AA-AABDB6FA9437}" type="datetimeFigureOut">
              <a:rPr kumimoji="1" lang="ja-JP" altLang="en-US" smtClean="0"/>
              <a:t>2026/11/3</a:t>
            </a:fld>
            <a:endParaRPr kumimoji="1" lang="ja-JP" altLang="en-US"/>
          </a:p>
        </p:txBody>
      </p:sp>
      <p:sp>
        <p:nvSpPr>
          <p:cNvPr id="5" name="フッター プレースホルダー 4">
            <a:extLst>
              <a:ext uri="{FF2B5EF4-FFF2-40B4-BE49-F238E27FC236}">
                <a16:creationId xmlns:a16="http://schemas.microsoft.com/office/drawing/2014/main" id="{D10BCDFE-635D-8C22-0A17-23C5F627236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C8564F5-962D-F437-D2A9-F90D019E3F29}"/>
              </a:ext>
            </a:extLst>
          </p:cNvPr>
          <p:cNvSpPr>
            <a:spLocks noGrp="1"/>
          </p:cNvSpPr>
          <p:nvPr>
            <p:ph type="sldNum" sz="quarter" idx="12"/>
          </p:nvPr>
        </p:nvSpPr>
        <p:spPr/>
        <p:txBody>
          <a:bodyPr/>
          <a:lstStyle/>
          <a:p>
            <a:fld id="{51B5C6D8-1118-4CE8-9C9B-CAAEE36B5A67}" type="slidenum">
              <a:rPr kumimoji="1" lang="ja-JP" altLang="en-US" smtClean="0"/>
              <a:t>‹#›</a:t>
            </a:fld>
            <a:endParaRPr kumimoji="1" lang="ja-JP" altLang="en-US"/>
          </a:p>
        </p:txBody>
      </p:sp>
    </p:spTree>
    <p:extLst>
      <p:ext uri="{BB962C8B-B14F-4D97-AF65-F5344CB8AC3E}">
        <p14:creationId xmlns:p14="http://schemas.microsoft.com/office/powerpoint/2010/main" val="39366981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4C9A80FF-8CBB-4969-EFE9-20059089C69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AF25E8CF-5024-E727-F7E4-EEF988E30A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6C0EB73-87BB-5CD2-9280-C54B33D395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F1E8753-5EB6-4868-A9AA-AABDB6FA9437}" type="datetimeFigureOut">
              <a:rPr kumimoji="1" lang="ja-JP" altLang="en-US" smtClean="0"/>
              <a:t>2026/11/3</a:t>
            </a:fld>
            <a:endParaRPr kumimoji="1" lang="ja-JP" altLang="en-US"/>
          </a:p>
        </p:txBody>
      </p:sp>
      <p:sp>
        <p:nvSpPr>
          <p:cNvPr id="5" name="フッター プレースホルダー 4">
            <a:extLst>
              <a:ext uri="{FF2B5EF4-FFF2-40B4-BE49-F238E27FC236}">
                <a16:creationId xmlns:a16="http://schemas.microsoft.com/office/drawing/2014/main" id="{4076B4C3-9CE6-CDE7-967F-F272CCE97C4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5E8167D8-BE25-BF58-94C8-072CB9097F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1B5C6D8-1118-4CE8-9C9B-CAAEE36B5A67}" type="slidenum">
              <a:rPr kumimoji="1" lang="ja-JP" altLang="en-US" smtClean="0"/>
              <a:t>‹#›</a:t>
            </a:fld>
            <a:endParaRPr kumimoji="1" lang="ja-JP" altLang="en-US"/>
          </a:p>
        </p:txBody>
      </p:sp>
    </p:spTree>
    <p:extLst>
      <p:ext uri="{BB962C8B-B14F-4D97-AF65-F5344CB8AC3E}">
        <p14:creationId xmlns:p14="http://schemas.microsoft.com/office/powerpoint/2010/main" val="21502935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B8C1B-0280-D1B2-F2C6-4A827C99E941}"/>
            </a:ext>
          </a:extLst>
        </p:cNvPr>
        <p:cNvGrpSpPr/>
        <p:nvPr/>
      </p:nvGrpSpPr>
      <p:grpSpPr>
        <a:xfrm>
          <a:off x="0" y="0"/>
          <a:ext cx="0" cy="0"/>
          <a:chOff x="0" y="0"/>
          <a:chExt cx="0" cy="0"/>
        </a:xfrm>
      </p:grpSpPr>
      <p:sp>
        <p:nvSpPr>
          <p:cNvPr id="62" name="四角形: 角を丸くする 61">
            <a:extLst>
              <a:ext uri="{FF2B5EF4-FFF2-40B4-BE49-F238E27FC236}">
                <a16:creationId xmlns:a16="http://schemas.microsoft.com/office/drawing/2014/main" id="{BBF41DF9-CAC4-ADB6-521B-808C30201804}"/>
              </a:ext>
            </a:extLst>
          </p:cNvPr>
          <p:cNvSpPr/>
          <p:nvPr/>
        </p:nvSpPr>
        <p:spPr>
          <a:xfrm>
            <a:off x="7518400" y="864756"/>
            <a:ext cx="4342295" cy="346363"/>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D052E259-B4B2-FB8E-43CF-EFF7D2551F4A}"/>
              </a:ext>
            </a:extLst>
          </p:cNvPr>
          <p:cNvSpPr/>
          <p:nvPr/>
        </p:nvSpPr>
        <p:spPr>
          <a:xfrm>
            <a:off x="381000" y="177800"/>
            <a:ext cx="6604000" cy="482600"/>
          </a:xfrm>
          <a:prstGeom prst="rect">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38100" tIns="12700" rIns="38100" bIns="12700" rtlCol="0" anchor="ctr"/>
          <a:lstStyle/>
          <a:p>
            <a:r>
              <a:rPr kumimoji="1" lang="ja-JP" altLang="en-US" sz="2200" b="1">
                <a:solidFill>
                  <a:srgbClr val="262626"/>
                </a:solidFill>
                <a:latin typeface="Meiryo UI" panose="020B0604030504040204" pitchFamily="50" charset="-128"/>
                <a:ea typeface="Meiryo UI" panose="020B0604030504040204" pitchFamily="50" charset="-128"/>
              </a:rPr>
              <a:t>今のシステム全体像（</a:t>
            </a:r>
            <a:r>
              <a:rPr kumimoji="1" lang="en-US" altLang="ja-JP" sz="2200" b="1">
                <a:solidFill>
                  <a:srgbClr val="262626"/>
                </a:solidFill>
                <a:latin typeface="Meiryo UI" panose="020B0604030504040204" pitchFamily="50" charset="-128"/>
                <a:ea typeface="Meiryo UI" panose="020B0604030504040204" pitchFamily="50" charset="-128"/>
              </a:rPr>
              <a:t>As-Is</a:t>
            </a:r>
            <a:r>
              <a:rPr kumimoji="1" lang="ja-JP" altLang="en-US" sz="2200" b="1">
                <a:solidFill>
                  <a:srgbClr val="262626"/>
                </a:solidFill>
                <a:latin typeface="Meiryo UI" panose="020B0604030504040204" pitchFamily="50" charset="-128"/>
                <a:ea typeface="Meiryo UI" panose="020B0604030504040204" pitchFamily="50" charset="-128"/>
              </a:rPr>
              <a:t>）</a:t>
            </a:r>
          </a:p>
        </p:txBody>
      </p:sp>
      <p:cxnSp>
        <p:nvCxnSpPr>
          <p:cNvPr id="3" name="直線コネクタ 2">
            <a:extLst>
              <a:ext uri="{FF2B5EF4-FFF2-40B4-BE49-F238E27FC236}">
                <a16:creationId xmlns:a16="http://schemas.microsoft.com/office/drawing/2014/main" id="{A547C0EE-BD09-0736-CB2D-3A406890B567}"/>
              </a:ext>
            </a:extLst>
          </p:cNvPr>
          <p:cNvCxnSpPr/>
          <p:nvPr/>
        </p:nvCxnSpPr>
        <p:spPr>
          <a:xfrm>
            <a:off x="381000" y="736600"/>
            <a:ext cx="11430000" cy="0"/>
          </a:xfrm>
          <a:prstGeom prst="line">
            <a:avLst/>
          </a:prstGeom>
          <a:ln w="12700">
            <a:solidFill>
              <a:srgbClr val="BFBFBF"/>
            </a:solidFill>
          </a:ln>
        </p:spPr>
        <p:style>
          <a:lnRef idx="2">
            <a:schemeClr val="accent1"/>
          </a:lnRef>
          <a:fillRef idx="0">
            <a:schemeClr val="accent1"/>
          </a:fillRef>
          <a:effectRef idx="1">
            <a:schemeClr val="accent1"/>
          </a:effectRef>
          <a:fontRef idx="minor">
            <a:schemeClr val="tx1"/>
          </a:fontRef>
        </p:style>
      </p:cxnSp>
      <p:sp>
        <p:nvSpPr>
          <p:cNvPr id="4" name="正方形/長方形 3">
            <a:extLst>
              <a:ext uri="{FF2B5EF4-FFF2-40B4-BE49-F238E27FC236}">
                <a16:creationId xmlns:a16="http://schemas.microsoft.com/office/drawing/2014/main" id="{51958B0A-F07C-2C87-8F89-70646E075276}"/>
              </a:ext>
            </a:extLst>
          </p:cNvPr>
          <p:cNvSpPr/>
          <p:nvPr/>
        </p:nvSpPr>
        <p:spPr>
          <a:xfrm>
            <a:off x="381000" y="812800"/>
            <a:ext cx="11430000" cy="381000"/>
          </a:xfrm>
          <a:prstGeom prst="rect">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38100" tIns="12700" rIns="38100" bIns="12700" rtlCol="0" anchor="ctr"/>
          <a:lstStyle/>
          <a:p>
            <a:r>
              <a:rPr kumimoji="1" lang="ja-JP" altLang="en-US" sz="1500" b="1">
                <a:solidFill>
                  <a:srgbClr val="262626"/>
                </a:solidFill>
                <a:latin typeface="Meiryo UI" panose="020B0604030504040204" pitchFamily="50" charset="-128"/>
                <a:ea typeface="Meiryo UI" panose="020B0604030504040204" pitchFamily="50" charset="-128"/>
              </a:rPr>
              <a:t>●注文は</a:t>
            </a:r>
            <a:r>
              <a:rPr kumimoji="1" lang="en-US" altLang="ja-JP" sz="1500" b="1">
                <a:solidFill>
                  <a:srgbClr val="262626"/>
                </a:solidFill>
                <a:latin typeface="Meiryo UI" panose="020B0604030504040204" pitchFamily="50" charset="-128"/>
                <a:ea typeface="Meiryo UI" panose="020B0604030504040204" pitchFamily="50" charset="-128"/>
              </a:rPr>
              <a:t>FAX</a:t>
            </a:r>
            <a:r>
              <a:rPr kumimoji="1" lang="ja-JP" altLang="en-US" sz="1500" b="1">
                <a:solidFill>
                  <a:srgbClr val="262626"/>
                </a:solidFill>
                <a:latin typeface="Meiryo UI" panose="020B0604030504040204" pitchFamily="50" charset="-128"/>
                <a:ea typeface="Meiryo UI" panose="020B0604030504040204" pitchFamily="50" charset="-128"/>
              </a:rPr>
              <a:t>と</a:t>
            </a:r>
            <a:r>
              <a:rPr kumimoji="1" lang="en-US" altLang="ja-JP" sz="1500" b="1">
                <a:solidFill>
                  <a:srgbClr val="262626"/>
                </a:solidFill>
                <a:latin typeface="Meiryo UI" panose="020B0604030504040204" pitchFamily="50" charset="-128"/>
                <a:ea typeface="Meiryo UI" panose="020B0604030504040204" pitchFamily="50" charset="-128"/>
              </a:rPr>
              <a:t>Excel</a:t>
            </a:r>
            <a:r>
              <a:rPr kumimoji="1" lang="ja-JP" altLang="en-US" sz="1500" b="1">
                <a:solidFill>
                  <a:srgbClr val="262626"/>
                </a:solidFill>
                <a:latin typeface="Meiryo UI" panose="020B0604030504040204" pitchFamily="50" charset="-128"/>
                <a:ea typeface="Meiryo UI" panose="020B0604030504040204" pitchFamily="50" charset="-128"/>
              </a:rPr>
              <a:t>で受けて、基幹システムには手で打ち直している</a:t>
            </a:r>
          </a:p>
        </p:txBody>
      </p:sp>
      <p:sp>
        <p:nvSpPr>
          <p:cNvPr id="5" name="正方形/長方形 4">
            <a:extLst>
              <a:ext uri="{FF2B5EF4-FFF2-40B4-BE49-F238E27FC236}">
                <a16:creationId xmlns:a16="http://schemas.microsoft.com/office/drawing/2014/main" id="{C9D6C90A-012B-932F-86F5-C9BFDF8E67CE}"/>
              </a:ext>
            </a:extLst>
          </p:cNvPr>
          <p:cNvSpPr/>
          <p:nvPr/>
        </p:nvSpPr>
        <p:spPr>
          <a:xfrm>
            <a:off x="7646396" y="913699"/>
            <a:ext cx="431800" cy="228600"/>
          </a:xfrm>
          <a:prstGeom prst="rect">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38100" tIns="12700" rIns="38100" bIns="12700" rtlCol="0" anchor="ctr"/>
          <a:lstStyle/>
          <a:p>
            <a:r>
              <a:rPr kumimoji="1" lang="ja-JP" altLang="en-US" sz="900" dirty="0">
                <a:solidFill>
                  <a:srgbClr val="595959"/>
                </a:solidFill>
                <a:latin typeface="Meiryo UI" panose="020B0604030504040204" pitchFamily="50" charset="-128"/>
                <a:ea typeface="Meiryo UI" panose="020B0604030504040204" pitchFamily="50" charset="-128"/>
              </a:rPr>
              <a:t>凡例：</a:t>
            </a:r>
          </a:p>
        </p:txBody>
      </p:sp>
      <p:sp>
        <p:nvSpPr>
          <p:cNvPr id="6" name="四角形: 角を丸くする 5">
            <a:extLst>
              <a:ext uri="{FF2B5EF4-FFF2-40B4-BE49-F238E27FC236}">
                <a16:creationId xmlns:a16="http://schemas.microsoft.com/office/drawing/2014/main" id="{7D9EC8D4-E1C1-7954-DDAD-7BA1A2D2F691}"/>
              </a:ext>
            </a:extLst>
          </p:cNvPr>
          <p:cNvSpPr/>
          <p:nvPr/>
        </p:nvSpPr>
        <p:spPr>
          <a:xfrm>
            <a:off x="8232138" y="951799"/>
            <a:ext cx="330200" cy="165100"/>
          </a:xfrm>
          <a:prstGeom prst="roundRect">
            <a:avLst>
              <a:gd name="adj" fmla="val 12000"/>
            </a:avLst>
          </a:prstGeom>
          <a:solidFill>
            <a:srgbClr val="FFFFFF"/>
          </a:solidFill>
          <a:ln w="12700">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a:extLst>
              <a:ext uri="{FF2B5EF4-FFF2-40B4-BE49-F238E27FC236}">
                <a16:creationId xmlns:a16="http://schemas.microsoft.com/office/drawing/2014/main" id="{0FA88C1A-4590-FFFE-C293-90DEB85FF9A8}"/>
              </a:ext>
            </a:extLst>
          </p:cNvPr>
          <p:cNvSpPr/>
          <p:nvPr/>
        </p:nvSpPr>
        <p:spPr>
          <a:xfrm>
            <a:off x="8587738" y="913699"/>
            <a:ext cx="952500" cy="228600"/>
          </a:xfrm>
          <a:prstGeom prst="rect">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38100" tIns="12700" rIns="38100" bIns="12700" rtlCol="0" anchor="ctr"/>
          <a:lstStyle/>
          <a:p>
            <a:r>
              <a:rPr kumimoji="1" lang="zh-TW" altLang="en-US" sz="900" dirty="0">
                <a:solidFill>
                  <a:srgbClr val="595959"/>
                </a:solidFill>
                <a:latin typeface="Meiryo UI" panose="020B0604030504040204" pitchFamily="50" charset="-128"/>
                <a:ea typeface="Meiryo UI" panose="020B0604030504040204" pitchFamily="50" charset="-128"/>
              </a:rPr>
              <a:t>機能（管理）</a:t>
            </a:r>
            <a:endParaRPr kumimoji="1" lang="ja-JP" altLang="en-US" sz="900" dirty="0">
              <a:solidFill>
                <a:srgbClr val="595959"/>
              </a:solidFill>
              <a:latin typeface="Meiryo UI" panose="020B0604030504040204" pitchFamily="50" charset="-128"/>
              <a:ea typeface="Meiryo UI" panose="020B0604030504040204" pitchFamily="50" charset="-128"/>
            </a:endParaRPr>
          </a:p>
        </p:txBody>
      </p:sp>
      <p:cxnSp>
        <p:nvCxnSpPr>
          <p:cNvPr id="10" name="直線コネクタ 9">
            <a:extLst>
              <a:ext uri="{FF2B5EF4-FFF2-40B4-BE49-F238E27FC236}">
                <a16:creationId xmlns:a16="http://schemas.microsoft.com/office/drawing/2014/main" id="{ACDFEBC6-2EE4-8FA6-34A1-A8CAC2A88301}"/>
              </a:ext>
            </a:extLst>
          </p:cNvPr>
          <p:cNvCxnSpPr/>
          <p:nvPr/>
        </p:nvCxnSpPr>
        <p:spPr>
          <a:xfrm>
            <a:off x="9718458" y="1027999"/>
            <a:ext cx="248085" cy="0"/>
          </a:xfrm>
          <a:prstGeom prst="line">
            <a:avLst/>
          </a:prstGeom>
          <a:ln w="19050">
            <a:solidFill>
              <a:srgbClr val="7F7F7F"/>
            </a:solidFill>
            <a:prstDash val="sysDash"/>
            <a:tailEnd type="triangle"/>
          </a:ln>
        </p:spPr>
        <p:style>
          <a:lnRef idx="2">
            <a:schemeClr val="accent1"/>
          </a:lnRef>
          <a:fillRef idx="0">
            <a:schemeClr val="accent1"/>
          </a:fillRef>
          <a:effectRef idx="1">
            <a:schemeClr val="accent1"/>
          </a:effectRef>
          <a:fontRef idx="minor">
            <a:schemeClr val="tx1"/>
          </a:fontRef>
        </p:style>
      </p:cxnSp>
      <p:sp>
        <p:nvSpPr>
          <p:cNvPr id="11" name="正方形/長方形 10">
            <a:extLst>
              <a:ext uri="{FF2B5EF4-FFF2-40B4-BE49-F238E27FC236}">
                <a16:creationId xmlns:a16="http://schemas.microsoft.com/office/drawing/2014/main" id="{678D22CB-11B2-8266-9676-89EABE17EBA5}"/>
              </a:ext>
            </a:extLst>
          </p:cNvPr>
          <p:cNvSpPr/>
          <p:nvPr/>
        </p:nvSpPr>
        <p:spPr>
          <a:xfrm>
            <a:off x="10033000" y="913699"/>
            <a:ext cx="711200" cy="228600"/>
          </a:xfrm>
          <a:prstGeom prst="rect">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38100" tIns="12700" rIns="38100" bIns="12700" rtlCol="0" anchor="ctr"/>
          <a:lstStyle/>
          <a:p>
            <a:r>
              <a:rPr kumimoji="1" lang="ja-JP" altLang="en-US" sz="900">
                <a:solidFill>
                  <a:srgbClr val="595959"/>
                </a:solidFill>
                <a:latin typeface="Meiryo UI" panose="020B0604030504040204" pitchFamily="50" charset="-128"/>
                <a:ea typeface="Meiryo UI" panose="020B0604030504040204" pitchFamily="50" charset="-128"/>
              </a:rPr>
              <a:t>手動連携</a:t>
            </a:r>
          </a:p>
        </p:txBody>
      </p:sp>
      <p:cxnSp>
        <p:nvCxnSpPr>
          <p:cNvPr id="12" name="直線コネクタ 11">
            <a:extLst>
              <a:ext uri="{FF2B5EF4-FFF2-40B4-BE49-F238E27FC236}">
                <a16:creationId xmlns:a16="http://schemas.microsoft.com/office/drawing/2014/main" id="{23AE58DE-A8D0-1B8A-6CF4-E6FFCD47F852}"/>
              </a:ext>
            </a:extLst>
          </p:cNvPr>
          <p:cNvCxnSpPr/>
          <p:nvPr/>
        </p:nvCxnSpPr>
        <p:spPr>
          <a:xfrm>
            <a:off x="10785258" y="1027999"/>
            <a:ext cx="248085" cy="0"/>
          </a:xfrm>
          <a:prstGeom prst="line">
            <a:avLst/>
          </a:prstGeom>
          <a:ln w="19050">
            <a:solidFill>
              <a:srgbClr val="7F7F7F"/>
            </a:solidFill>
            <a:tailEnd type="triangle"/>
          </a:ln>
        </p:spPr>
        <p:style>
          <a:lnRef idx="2">
            <a:schemeClr val="accent1"/>
          </a:lnRef>
          <a:fillRef idx="0">
            <a:schemeClr val="accent1"/>
          </a:fillRef>
          <a:effectRef idx="1">
            <a:schemeClr val="accent1"/>
          </a:effectRef>
          <a:fontRef idx="minor">
            <a:schemeClr val="tx1"/>
          </a:fontRef>
        </p:style>
      </p:cxnSp>
      <p:sp>
        <p:nvSpPr>
          <p:cNvPr id="13" name="正方形/長方形 12">
            <a:extLst>
              <a:ext uri="{FF2B5EF4-FFF2-40B4-BE49-F238E27FC236}">
                <a16:creationId xmlns:a16="http://schemas.microsoft.com/office/drawing/2014/main" id="{C94926A7-0858-365D-86F0-6996F3F2423A}"/>
              </a:ext>
            </a:extLst>
          </p:cNvPr>
          <p:cNvSpPr/>
          <p:nvPr/>
        </p:nvSpPr>
        <p:spPr>
          <a:xfrm>
            <a:off x="11099800" y="913699"/>
            <a:ext cx="711200" cy="228600"/>
          </a:xfrm>
          <a:prstGeom prst="rect">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38100" tIns="12700" rIns="38100" bIns="12700" rtlCol="0" anchor="ctr"/>
          <a:lstStyle/>
          <a:p>
            <a:r>
              <a:rPr kumimoji="1" lang="ja-JP" altLang="en-US" sz="900">
                <a:solidFill>
                  <a:srgbClr val="595959"/>
                </a:solidFill>
                <a:latin typeface="Meiryo UI" panose="020B0604030504040204" pitchFamily="50" charset="-128"/>
                <a:ea typeface="Meiryo UI" panose="020B0604030504040204" pitchFamily="50" charset="-128"/>
              </a:rPr>
              <a:t>自動連携</a:t>
            </a:r>
          </a:p>
        </p:txBody>
      </p:sp>
      <p:sp>
        <p:nvSpPr>
          <p:cNvPr id="14" name="枠_A">
            <a:extLst>
              <a:ext uri="{FF2B5EF4-FFF2-40B4-BE49-F238E27FC236}">
                <a16:creationId xmlns:a16="http://schemas.microsoft.com/office/drawing/2014/main" id="{65DE1A81-ACB9-B24D-5B77-122AEDC5A5E6}"/>
              </a:ext>
            </a:extLst>
          </p:cNvPr>
          <p:cNvSpPr/>
          <p:nvPr/>
        </p:nvSpPr>
        <p:spPr>
          <a:xfrm>
            <a:off x="381000" y="1371600"/>
            <a:ext cx="3365500" cy="4114800"/>
          </a:xfrm>
          <a:prstGeom prst="rect">
            <a:avLst/>
          </a:prstGeom>
          <a:solidFill>
            <a:srgbClr val="F2F2F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14">
            <a:extLst>
              <a:ext uri="{FF2B5EF4-FFF2-40B4-BE49-F238E27FC236}">
                <a16:creationId xmlns:a16="http://schemas.microsoft.com/office/drawing/2014/main" id="{6E3777E2-42B3-8E0E-52AE-91AF6453292E}"/>
              </a:ext>
            </a:extLst>
          </p:cNvPr>
          <p:cNvSpPr/>
          <p:nvPr/>
        </p:nvSpPr>
        <p:spPr>
          <a:xfrm>
            <a:off x="482600" y="1422400"/>
            <a:ext cx="3162300" cy="254000"/>
          </a:xfrm>
          <a:prstGeom prst="rect">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38100" tIns="12700" rIns="38100" bIns="12700" rtlCol="0" anchor="ctr"/>
          <a:lstStyle/>
          <a:p>
            <a:r>
              <a:rPr kumimoji="1" lang="ja-JP" altLang="en-US" sz="1050" b="1">
                <a:solidFill>
                  <a:srgbClr val="7F7F7F"/>
                </a:solidFill>
                <a:latin typeface="Meiryo UI" panose="020B0604030504040204" pitchFamily="50" charset="-128"/>
                <a:ea typeface="Meiryo UI" panose="020B0604030504040204" pitchFamily="50" charset="-128"/>
              </a:rPr>
              <a:t>受注（お店とのやりとり）</a:t>
            </a:r>
          </a:p>
        </p:txBody>
      </p:sp>
      <p:sp>
        <p:nvSpPr>
          <p:cNvPr id="16" name="枠_B">
            <a:extLst>
              <a:ext uri="{FF2B5EF4-FFF2-40B4-BE49-F238E27FC236}">
                <a16:creationId xmlns:a16="http://schemas.microsoft.com/office/drawing/2014/main" id="{7B269C66-7CB8-D7CD-79E2-047B1779EAE1}"/>
              </a:ext>
            </a:extLst>
          </p:cNvPr>
          <p:cNvSpPr/>
          <p:nvPr/>
        </p:nvSpPr>
        <p:spPr>
          <a:xfrm>
            <a:off x="4445000" y="1371600"/>
            <a:ext cx="3365500" cy="4114800"/>
          </a:xfrm>
          <a:prstGeom prst="rect">
            <a:avLst/>
          </a:prstGeom>
          <a:solidFill>
            <a:srgbClr val="F2F2F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a:extLst>
              <a:ext uri="{FF2B5EF4-FFF2-40B4-BE49-F238E27FC236}">
                <a16:creationId xmlns:a16="http://schemas.microsoft.com/office/drawing/2014/main" id="{75AA3F6D-DD63-07C3-FFE3-30DB2CB3725C}"/>
              </a:ext>
            </a:extLst>
          </p:cNvPr>
          <p:cNvSpPr/>
          <p:nvPr/>
        </p:nvSpPr>
        <p:spPr>
          <a:xfrm>
            <a:off x="4546600" y="1422400"/>
            <a:ext cx="3162300" cy="254000"/>
          </a:xfrm>
          <a:prstGeom prst="rect">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38100" tIns="12700" rIns="38100" bIns="12700" rtlCol="0" anchor="ctr"/>
          <a:lstStyle/>
          <a:p>
            <a:r>
              <a:rPr kumimoji="1" lang="ja-JP" altLang="en-US" sz="1050" b="1">
                <a:solidFill>
                  <a:srgbClr val="7F7F7F"/>
                </a:solidFill>
                <a:latin typeface="Meiryo UI" panose="020B0604030504040204" pitchFamily="50" charset="-128"/>
                <a:ea typeface="Meiryo UI" panose="020B0604030504040204" pitchFamily="50" charset="-128"/>
              </a:rPr>
              <a:t>在庫・出荷・請求</a:t>
            </a:r>
          </a:p>
        </p:txBody>
      </p:sp>
      <p:sp>
        <p:nvSpPr>
          <p:cNvPr id="18" name="枠_C">
            <a:extLst>
              <a:ext uri="{FF2B5EF4-FFF2-40B4-BE49-F238E27FC236}">
                <a16:creationId xmlns:a16="http://schemas.microsoft.com/office/drawing/2014/main" id="{4BD13942-37E6-1FA5-A58E-4302DBA6AFB8}"/>
              </a:ext>
            </a:extLst>
          </p:cNvPr>
          <p:cNvSpPr/>
          <p:nvPr/>
        </p:nvSpPr>
        <p:spPr>
          <a:xfrm>
            <a:off x="8445500" y="1371600"/>
            <a:ext cx="3365500" cy="4114800"/>
          </a:xfrm>
          <a:prstGeom prst="rect">
            <a:avLst/>
          </a:prstGeom>
          <a:solidFill>
            <a:srgbClr val="F2F2F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a:extLst>
              <a:ext uri="{FF2B5EF4-FFF2-40B4-BE49-F238E27FC236}">
                <a16:creationId xmlns:a16="http://schemas.microsoft.com/office/drawing/2014/main" id="{FCEDE2C3-C864-08D2-BE9A-3957DE36861C}"/>
              </a:ext>
            </a:extLst>
          </p:cNvPr>
          <p:cNvSpPr/>
          <p:nvPr/>
        </p:nvSpPr>
        <p:spPr>
          <a:xfrm>
            <a:off x="8547100" y="1422400"/>
            <a:ext cx="3162300" cy="254000"/>
          </a:xfrm>
          <a:prstGeom prst="rect">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38100" tIns="12700" rIns="38100" bIns="12700" rtlCol="0" anchor="ctr"/>
          <a:lstStyle/>
          <a:p>
            <a:r>
              <a:rPr kumimoji="1" lang="ja-JP" altLang="en-US" sz="1050" b="1">
                <a:solidFill>
                  <a:srgbClr val="7F7F7F"/>
                </a:solidFill>
                <a:latin typeface="Meiryo UI" panose="020B0604030504040204" pitchFamily="50" charset="-128"/>
                <a:ea typeface="Meiryo UI" panose="020B0604030504040204" pitchFamily="50" charset="-128"/>
              </a:rPr>
              <a:t>会計・社内</a:t>
            </a:r>
          </a:p>
        </p:txBody>
      </p:sp>
      <p:sp>
        <p:nvSpPr>
          <p:cNvPr id="20" name="sys_fax">
            <a:extLst>
              <a:ext uri="{FF2B5EF4-FFF2-40B4-BE49-F238E27FC236}">
                <a16:creationId xmlns:a16="http://schemas.microsoft.com/office/drawing/2014/main" id="{5EC7EA6B-38F8-7BCB-6763-9C5A431FCCCF}"/>
              </a:ext>
            </a:extLst>
          </p:cNvPr>
          <p:cNvSpPr/>
          <p:nvPr/>
        </p:nvSpPr>
        <p:spPr>
          <a:xfrm>
            <a:off x="508000" y="2570480"/>
            <a:ext cx="3111500" cy="889000"/>
          </a:xfrm>
          <a:prstGeom prst="rect">
            <a:avLst/>
          </a:prstGeom>
          <a:solidFill>
            <a:srgbClr val="FFFFFF"/>
          </a:solidFill>
          <a:ln w="12700">
            <a:solidFill>
              <a:srgbClr val="A6A6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1" name="sys_fax_head">
            <a:extLst>
              <a:ext uri="{FF2B5EF4-FFF2-40B4-BE49-F238E27FC236}">
                <a16:creationId xmlns:a16="http://schemas.microsoft.com/office/drawing/2014/main" id="{8CABC608-BE8D-A9E3-1141-85D349B77C75}"/>
              </a:ext>
            </a:extLst>
          </p:cNvPr>
          <p:cNvSpPr/>
          <p:nvPr/>
        </p:nvSpPr>
        <p:spPr>
          <a:xfrm>
            <a:off x="508000" y="2570480"/>
            <a:ext cx="3111500" cy="279400"/>
          </a:xfrm>
          <a:prstGeom prst="rect">
            <a:avLst/>
          </a:prstGeom>
          <a:solidFill>
            <a:srgbClr val="595959"/>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108000" tIns="12700" rIns="38100" bIns="12700" rtlCol="0" anchor="ctr"/>
          <a:lstStyle/>
          <a:p>
            <a:r>
              <a:rPr lang="ja-JP" altLang="en-US" sz="1050" b="1" dirty="0">
                <a:solidFill>
                  <a:srgbClr val="FFFFFF"/>
                </a:solidFill>
                <a:latin typeface="Meiryo UI" panose="020B0604030504040204" pitchFamily="50" charset="-128"/>
                <a:ea typeface="Meiryo UI" panose="020B0604030504040204" pitchFamily="50" charset="-128"/>
              </a:rPr>
              <a:t>受注管理（      </a:t>
            </a:r>
            <a:r>
              <a:rPr lang="en-US" altLang="ja-JP" sz="1050" b="1" dirty="0">
                <a:solidFill>
                  <a:srgbClr val="FFFFFF"/>
                </a:solidFill>
                <a:latin typeface="Meiryo UI" panose="020B0604030504040204" pitchFamily="50" charset="-128"/>
                <a:ea typeface="Meiryo UI" panose="020B0604030504040204" pitchFamily="50" charset="-128"/>
              </a:rPr>
              <a:t>jyuchu.xls</a:t>
            </a:r>
            <a:r>
              <a:rPr lang="ja-JP" altLang="en-US" sz="1050" b="1" dirty="0">
                <a:solidFill>
                  <a:srgbClr val="FFFFFF"/>
                </a:solidFill>
                <a:latin typeface="Meiryo UI" panose="020B0604030504040204" pitchFamily="50" charset="-128"/>
                <a:ea typeface="Meiryo UI" panose="020B0604030504040204" pitchFamily="50" charset="-128"/>
              </a:rPr>
              <a:t>）</a:t>
            </a:r>
          </a:p>
        </p:txBody>
      </p:sp>
      <p:sp>
        <p:nvSpPr>
          <p:cNvPr id="22" name="sys_order">
            <a:extLst>
              <a:ext uri="{FF2B5EF4-FFF2-40B4-BE49-F238E27FC236}">
                <a16:creationId xmlns:a16="http://schemas.microsoft.com/office/drawing/2014/main" id="{877AF30D-8912-C4C6-C435-146E89D061C0}"/>
              </a:ext>
            </a:extLst>
          </p:cNvPr>
          <p:cNvSpPr/>
          <p:nvPr/>
        </p:nvSpPr>
        <p:spPr>
          <a:xfrm>
            <a:off x="508000" y="3596640"/>
            <a:ext cx="3111500" cy="889000"/>
          </a:xfrm>
          <a:prstGeom prst="rect">
            <a:avLst/>
          </a:prstGeom>
          <a:solidFill>
            <a:srgbClr val="FFFFFF"/>
          </a:solidFill>
          <a:ln w="12700">
            <a:solidFill>
              <a:srgbClr val="A6A6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3" name="sys_order_head">
            <a:extLst>
              <a:ext uri="{FF2B5EF4-FFF2-40B4-BE49-F238E27FC236}">
                <a16:creationId xmlns:a16="http://schemas.microsoft.com/office/drawing/2014/main" id="{E2A81AB0-D94D-CD4F-B2F4-52F93C6D40EF}"/>
              </a:ext>
            </a:extLst>
          </p:cNvPr>
          <p:cNvSpPr/>
          <p:nvPr/>
        </p:nvSpPr>
        <p:spPr>
          <a:xfrm>
            <a:off x="508000" y="3596640"/>
            <a:ext cx="3111500" cy="279400"/>
          </a:xfrm>
          <a:prstGeom prst="rect">
            <a:avLst/>
          </a:prstGeom>
          <a:solidFill>
            <a:srgbClr val="595959"/>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108000" tIns="12700" rIns="38100" bIns="12700" rtlCol="0" anchor="ctr"/>
          <a:lstStyle/>
          <a:p>
            <a:r>
              <a:rPr lang="ja-JP" altLang="en-US" sz="1050" b="1" dirty="0">
                <a:solidFill>
                  <a:srgbClr val="FFFFFF"/>
                </a:solidFill>
                <a:latin typeface="Meiryo UI" panose="020B0604030504040204" pitchFamily="50" charset="-128"/>
                <a:ea typeface="Meiryo UI" panose="020B0604030504040204" pitchFamily="50" charset="-128"/>
              </a:rPr>
              <a:t>販売価格管理 （      </a:t>
            </a:r>
            <a:r>
              <a:rPr lang="en-US" altLang="ja-JP" sz="1050" b="1" dirty="0">
                <a:solidFill>
                  <a:srgbClr val="FFFFFF"/>
                </a:solidFill>
                <a:latin typeface="Meiryo UI" panose="020B0604030504040204" pitchFamily="50" charset="-128"/>
                <a:ea typeface="Meiryo UI" panose="020B0604030504040204" pitchFamily="50" charset="-128"/>
              </a:rPr>
              <a:t>kakaku.xls</a:t>
            </a:r>
            <a:r>
              <a:rPr lang="ja-JP" altLang="en-US" sz="1050" b="1" dirty="0">
                <a:solidFill>
                  <a:srgbClr val="FFFFFF"/>
                </a:solidFill>
                <a:latin typeface="Meiryo UI" panose="020B0604030504040204" pitchFamily="50" charset="-128"/>
                <a:ea typeface="Meiryo UI" panose="020B0604030504040204" pitchFamily="50" charset="-128"/>
              </a:rPr>
              <a:t>）</a:t>
            </a:r>
          </a:p>
        </p:txBody>
      </p:sp>
      <p:sp>
        <p:nvSpPr>
          <p:cNvPr id="26" name="sys_core">
            <a:extLst>
              <a:ext uri="{FF2B5EF4-FFF2-40B4-BE49-F238E27FC236}">
                <a16:creationId xmlns:a16="http://schemas.microsoft.com/office/drawing/2014/main" id="{B9256F6A-23B2-C9E3-A4A8-0DD703644EB5}"/>
              </a:ext>
            </a:extLst>
          </p:cNvPr>
          <p:cNvSpPr/>
          <p:nvPr/>
        </p:nvSpPr>
        <p:spPr>
          <a:xfrm>
            <a:off x="4572000" y="1727200"/>
            <a:ext cx="3111500" cy="1905000"/>
          </a:xfrm>
          <a:prstGeom prst="rect">
            <a:avLst/>
          </a:prstGeom>
          <a:solidFill>
            <a:srgbClr val="FFFFFF"/>
          </a:solidFill>
          <a:ln w="12700">
            <a:solidFill>
              <a:srgbClr val="A6A6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sys_core_head">
            <a:extLst>
              <a:ext uri="{FF2B5EF4-FFF2-40B4-BE49-F238E27FC236}">
                <a16:creationId xmlns:a16="http://schemas.microsoft.com/office/drawing/2014/main" id="{0AC30F4F-E8C5-02E1-F02F-7832475ECDAD}"/>
              </a:ext>
            </a:extLst>
          </p:cNvPr>
          <p:cNvSpPr/>
          <p:nvPr/>
        </p:nvSpPr>
        <p:spPr>
          <a:xfrm>
            <a:off x="4572000" y="1727200"/>
            <a:ext cx="3111500" cy="279400"/>
          </a:xfrm>
          <a:prstGeom prst="rect">
            <a:avLst/>
          </a:prstGeom>
          <a:solidFill>
            <a:srgbClr val="595959"/>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108000" tIns="12700" rIns="38100" bIns="12700" rtlCol="0" anchor="ctr"/>
          <a:lstStyle/>
          <a:p>
            <a:r>
              <a:rPr kumimoji="1" lang="ja-JP" altLang="en-US" sz="1050" b="1">
                <a:solidFill>
                  <a:srgbClr val="FFFFFF"/>
                </a:solidFill>
                <a:latin typeface="Meiryo UI" panose="020B0604030504040204" pitchFamily="50" charset="-128"/>
                <a:ea typeface="Meiryo UI" panose="020B0604030504040204" pitchFamily="50" charset="-128"/>
              </a:rPr>
              <a:t>基幹システム</a:t>
            </a:r>
          </a:p>
        </p:txBody>
      </p:sp>
      <p:sp>
        <p:nvSpPr>
          <p:cNvPr id="28" name="sys_ship">
            <a:extLst>
              <a:ext uri="{FF2B5EF4-FFF2-40B4-BE49-F238E27FC236}">
                <a16:creationId xmlns:a16="http://schemas.microsoft.com/office/drawing/2014/main" id="{8A53E83F-7954-0283-A036-2D54EA7D0310}"/>
              </a:ext>
            </a:extLst>
          </p:cNvPr>
          <p:cNvSpPr/>
          <p:nvPr/>
        </p:nvSpPr>
        <p:spPr>
          <a:xfrm>
            <a:off x="4572000" y="3840480"/>
            <a:ext cx="3111500" cy="889000"/>
          </a:xfrm>
          <a:prstGeom prst="rect">
            <a:avLst/>
          </a:prstGeom>
          <a:solidFill>
            <a:srgbClr val="FFFFFF"/>
          </a:solidFill>
          <a:ln w="12700">
            <a:solidFill>
              <a:srgbClr val="A6A6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9" name="sys_ship_head">
            <a:extLst>
              <a:ext uri="{FF2B5EF4-FFF2-40B4-BE49-F238E27FC236}">
                <a16:creationId xmlns:a16="http://schemas.microsoft.com/office/drawing/2014/main" id="{0FA8EE63-4E66-4E87-6E46-7EADF6FA20C1}"/>
              </a:ext>
            </a:extLst>
          </p:cNvPr>
          <p:cNvSpPr/>
          <p:nvPr/>
        </p:nvSpPr>
        <p:spPr>
          <a:xfrm>
            <a:off x="4572000" y="3840480"/>
            <a:ext cx="3111500" cy="279400"/>
          </a:xfrm>
          <a:prstGeom prst="rect">
            <a:avLst/>
          </a:prstGeom>
          <a:solidFill>
            <a:srgbClr val="595959"/>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108000" tIns="12700" rIns="38100" bIns="12700" rtlCol="0" anchor="ctr"/>
          <a:lstStyle/>
          <a:p>
            <a:r>
              <a:rPr lang="ja-JP" altLang="en-US" sz="1050" b="1">
                <a:solidFill>
                  <a:srgbClr val="FFFFFF"/>
                </a:solidFill>
                <a:latin typeface="Meiryo UI" panose="020B0604030504040204" pitchFamily="50" charset="-128"/>
                <a:ea typeface="Meiryo UI" panose="020B0604030504040204" pitchFamily="50" charset="-128"/>
              </a:rPr>
              <a:t>配送管理（</a:t>
            </a:r>
            <a:r>
              <a:rPr lang="en-US" altLang="ja-JP" sz="1050" b="1">
                <a:solidFill>
                  <a:srgbClr val="FFFFFF"/>
                </a:solidFill>
                <a:latin typeface="Meiryo UI" panose="020B0604030504040204" pitchFamily="50" charset="-128"/>
                <a:ea typeface="Meiryo UI" panose="020B0604030504040204" pitchFamily="50" charset="-128"/>
              </a:rPr>
              <a:t>Excel</a:t>
            </a:r>
            <a:r>
              <a:rPr lang="ja-JP" altLang="en-US" sz="1050" b="1">
                <a:solidFill>
                  <a:srgbClr val="FFFFFF"/>
                </a:solidFill>
                <a:latin typeface="Meiryo UI" panose="020B0604030504040204" pitchFamily="50" charset="-128"/>
                <a:ea typeface="Meiryo UI" panose="020B0604030504040204" pitchFamily="50" charset="-128"/>
              </a:rPr>
              <a:t>）</a:t>
            </a:r>
          </a:p>
        </p:txBody>
      </p:sp>
      <p:sp>
        <p:nvSpPr>
          <p:cNvPr id="30" name="sys_hr">
            <a:extLst>
              <a:ext uri="{FF2B5EF4-FFF2-40B4-BE49-F238E27FC236}">
                <a16:creationId xmlns:a16="http://schemas.microsoft.com/office/drawing/2014/main" id="{B88573D2-C2BF-896D-D172-EFF0E67AD27E}"/>
              </a:ext>
            </a:extLst>
          </p:cNvPr>
          <p:cNvSpPr/>
          <p:nvPr/>
        </p:nvSpPr>
        <p:spPr>
          <a:xfrm>
            <a:off x="8572500" y="1727200"/>
            <a:ext cx="3111500" cy="889000"/>
          </a:xfrm>
          <a:prstGeom prst="rect">
            <a:avLst/>
          </a:prstGeom>
          <a:solidFill>
            <a:srgbClr val="FFFFFF"/>
          </a:solidFill>
          <a:ln w="12700">
            <a:solidFill>
              <a:srgbClr val="A6A6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sys_hr_head">
            <a:extLst>
              <a:ext uri="{FF2B5EF4-FFF2-40B4-BE49-F238E27FC236}">
                <a16:creationId xmlns:a16="http://schemas.microsoft.com/office/drawing/2014/main" id="{B1C3C37B-F88E-02F5-EA84-19138CDEE8C1}"/>
              </a:ext>
            </a:extLst>
          </p:cNvPr>
          <p:cNvSpPr/>
          <p:nvPr/>
        </p:nvSpPr>
        <p:spPr>
          <a:xfrm>
            <a:off x="8572500" y="1727200"/>
            <a:ext cx="3111500" cy="279400"/>
          </a:xfrm>
          <a:prstGeom prst="rect">
            <a:avLst/>
          </a:prstGeom>
          <a:solidFill>
            <a:srgbClr val="595959"/>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108000" tIns="12700" rIns="38100" bIns="12700" rtlCol="0" anchor="ctr"/>
          <a:lstStyle/>
          <a:p>
            <a:r>
              <a:rPr kumimoji="1" lang="ja-JP" altLang="en-US" sz="1050" b="1">
                <a:solidFill>
                  <a:srgbClr val="FFFFFF"/>
                </a:solidFill>
                <a:latin typeface="Meiryo UI" panose="020B0604030504040204" pitchFamily="50" charset="-128"/>
                <a:ea typeface="Meiryo UI" panose="020B0604030504040204" pitchFamily="50" charset="-128"/>
              </a:rPr>
              <a:t>勤怠・給与（クラウド）</a:t>
            </a:r>
          </a:p>
        </p:txBody>
      </p:sp>
      <p:sp>
        <p:nvSpPr>
          <p:cNvPr id="32" name="sys_acc">
            <a:extLst>
              <a:ext uri="{FF2B5EF4-FFF2-40B4-BE49-F238E27FC236}">
                <a16:creationId xmlns:a16="http://schemas.microsoft.com/office/drawing/2014/main" id="{8564E0EA-01A7-5E2F-B1BB-91E823EA120D}"/>
              </a:ext>
            </a:extLst>
          </p:cNvPr>
          <p:cNvSpPr/>
          <p:nvPr/>
        </p:nvSpPr>
        <p:spPr>
          <a:xfrm>
            <a:off x="8572500" y="2743200"/>
            <a:ext cx="3111500" cy="889000"/>
          </a:xfrm>
          <a:prstGeom prst="rect">
            <a:avLst/>
          </a:prstGeom>
          <a:solidFill>
            <a:srgbClr val="FFFFFF"/>
          </a:solidFill>
          <a:ln w="12700">
            <a:solidFill>
              <a:srgbClr val="A6A6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sys_acc_head">
            <a:extLst>
              <a:ext uri="{FF2B5EF4-FFF2-40B4-BE49-F238E27FC236}">
                <a16:creationId xmlns:a16="http://schemas.microsoft.com/office/drawing/2014/main" id="{689DD73B-4F7E-F09A-1D7B-BD35BD8E315B}"/>
              </a:ext>
            </a:extLst>
          </p:cNvPr>
          <p:cNvSpPr/>
          <p:nvPr/>
        </p:nvSpPr>
        <p:spPr>
          <a:xfrm>
            <a:off x="8572500" y="2743200"/>
            <a:ext cx="3111500" cy="279400"/>
          </a:xfrm>
          <a:prstGeom prst="rect">
            <a:avLst/>
          </a:prstGeom>
          <a:solidFill>
            <a:srgbClr val="595959"/>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108000" tIns="12700" rIns="38100" bIns="12700" rtlCol="0" anchor="ctr"/>
          <a:lstStyle/>
          <a:p>
            <a:r>
              <a:rPr kumimoji="1" lang="ja-JP" altLang="en-US" sz="1050" b="1">
                <a:solidFill>
                  <a:srgbClr val="FFFFFF"/>
                </a:solidFill>
                <a:latin typeface="Meiryo UI" panose="020B0604030504040204" pitchFamily="50" charset="-128"/>
                <a:ea typeface="Meiryo UI" panose="020B0604030504040204" pitchFamily="50" charset="-128"/>
              </a:rPr>
              <a:t>会計ソフト</a:t>
            </a:r>
          </a:p>
        </p:txBody>
      </p:sp>
      <p:sp>
        <p:nvSpPr>
          <p:cNvPr id="34" name="sys_gw">
            <a:extLst>
              <a:ext uri="{FF2B5EF4-FFF2-40B4-BE49-F238E27FC236}">
                <a16:creationId xmlns:a16="http://schemas.microsoft.com/office/drawing/2014/main" id="{69C929D0-1E38-6ADF-BF0F-577ACDDF6B90}"/>
              </a:ext>
            </a:extLst>
          </p:cNvPr>
          <p:cNvSpPr/>
          <p:nvPr/>
        </p:nvSpPr>
        <p:spPr>
          <a:xfrm>
            <a:off x="8572500" y="3759200"/>
            <a:ext cx="3111500" cy="889000"/>
          </a:xfrm>
          <a:prstGeom prst="rect">
            <a:avLst/>
          </a:prstGeom>
          <a:solidFill>
            <a:srgbClr val="FFFFFF"/>
          </a:solidFill>
          <a:ln w="12700">
            <a:solidFill>
              <a:srgbClr val="A6A6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sys_gw_head">
            <a:extLst>
              <a:ext uri="{FF2B5EF4-FFF2-40B4-BE49-F238E27FC236}">
                <a16:creationId xmlns:a16="http://schemas.microsoft.com/office/drawing/2014/main" id="{0671C30E-0E2B-37FA-0E54-C4876AD8B0D0}"/>
              </a:ext>
            </a:extLst>
          </p:cNvPr>
          <p:cNvSpPr/>
          <p:nvPr/>
        </p:nvSpPr>
        <p:spPr>
          <a:xfrm>
            <a:off x="8572500" y="3759200"/>
            <a:ext cx="3111500" cy="279400"/>
          </a:xfrm>
          <a:prstGeom prst="rect">
            <a:avLst/>
          </a:prstGeom>
          <a:solidFill>
            <a:srgbClr val="595959"/>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108000" tIns="12700" rIns="38100" bIns="12700" rtlCol="0" anchor="ctr"/>
          <a:lstStyle/>
          <a:p>
            <a:r>
              <a:rPr kumimoji="1" lang="ja-JP" altLang="en-US" sz="1050" b="1">
                <a:solidFill>
                  <a:srgbClr val="FFFFFF"/>
                </a:solidFill>
                <a:latin typeface="Meiryo UI" panose="020B0604030504040204" pitchFamily="50" charset="-128"/>
                <a:ea typeface="Meiryo UI" panose="020B0604030504040204" pitchFamily="50" charset="-128"/>
              </a:rPr>
              <a:t>グループウェア</a:t>
            </a:r>
          </a:p>
        </p:txBody>
      </p:sp>
      <p:sp>
        <p:nvSpPr>
          <p:cNvPr id="36" name="機能_fax_in">
            <a:extLst>
              <a:ext uri="{FF2B5EF4-FFF2-40B4-BE49-F238E27FC236}">
                <a16:creationId xmlns:a16="http://schemas.microsoft.com/office/drawing/2014/main" id="{0FCF5C79-E104-A7CB-849A-7D58011DCE56}"/>
              </a:ext>
            </a:extLst>
          </p:cNvPr>
          <p:cNvSpPr/>
          <p:nvPr/>
        </p:nvSpPr>
        <p:spPr>
          <a:xfrm>
            <a:off x="685297" y="1793240"/>
            <a:ext cx="1281467" cy="355600"/>
          </a:xfrm>
          <a:prstGeom prst="roundRect">
            <a:avLst>
              <a:gd name="adj" fmla="val 12000"/>
            </a:avLst>
          </a:prstGeom>
          <a:solidFill>
            <a:srgbClr val="FFFFFF"/>
          </a:solidFill>
          <a:ln w="12700">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lang="ja-JP" altLang="en-US" sz="1000" dirty="0">
                <a:solidFill>
                  <a:srgbClr val="262626"/>
                </a:solidFill>
                <a:latin typeface="Meiryo UI" panose="020B0604030504040204" pitchFamily="50" charset="-128"/>
                <a:ea typeface="Meiryo UI" panose="020B0604030504040204" pitchFamily="50" charset="-128"/>
              </a:rPr>
              <a:t>注文書</a:t>
            </a:r>
            <a:r>
              <a:rPr lang="ja-JP" altLang="en-US" sz="1000">
                <a:solidFill>
                  <a:srgbClr val="262626"/>
                </a:solidFill>
                <a:latin typeface="Meiryo UI" panose="020B0604030504040204" pitchFamily="50" charset="-128"/>
                <a:ea typeface="Meiryo UI" panose="020B0604030504040204" pitchFamily="50" charset="-128"/>
              </a:rPr>
              <a:t>の受信</a:t>
            </a:r>
            <a:br>
              <a:rPr lang="en-US" altLang="ja-JP" sz="1000">
                <a:solidFill>
                  <a:srgbClr val="262626"/>
                </a:solidFill>
                <a:latin typeface="Meiryo UI" panose="020B0604030504040204" pitchFamily="50" charset="-128"/>
                <a:ea typeface="Meiryo UI" panose="020B0604030504040204" pitchFamily="50" charset="-128"/>
              </a:rPr>
            </a:br>
            <a:r>
              <a:rPr lang="ja-JP" altLang="en-US" sz="1000">
                <a:solidFill>
                  <a:srgbClr val="262626"/>
                </a:solidFill>
                <a:latin typeface="Meiryo UI" panose="020B0604030504040204" pitchFamily="50" charset="-128"/>
                <a:ea typeface="Meiryo UI" panose="020B0604030504040204" pitchFamily="50" charset="-128"/>
              </a:rPr>
              <a:t>（</a:t>
            </a:r>
            <a:r>
              <a:rPr lang="en-US" altLang="ja-JP" sz="1000" dirty="0">
                <a:solidFill>
                  <a:srgbClr val="262626"/>
                </a:solidFill>
                <a:latin typeface="Meiryo UI" panose="020B0604030504040204" pitchFamily="50" charset="-128"/>
                <a:ea typeface="Meiryo UI" panose="020B0604030504040204" pitchFamily="50" charset="-128"/>
              </a:rPr>
              <a:t>FAX</a:t>
            </a:r>
            <a:r>
              <a:rPr lang="ja-JP" altLang="en-US" sz="1000" dirty="0">
                <a:solidFill>
                  <a:srgbClr val="262626"/>
                </a:solidFill>
                <a:latin typeface="Meiryo UI" panose="020B0604030504040204" pitchFamily="50" charset="-128"/>
                <a:ea typeface="Meiryo UI" panose="020B0604030504040204" pitchFamily="50" charset="-128"/>
              </a:rPr>
              <a:t>）</a:t>
            </a:r>
          </a:p>
        </p:txBody>
      </p:sp>
      <p:sp>
        <p:nvSpPr>
          <p:cNvPr id="38" name="機能_o_rec">
            <a:extLst>
              <a:ext uri="{FF2B5EF4-FFF2-40B4-BE49-F238E27FC236}">
                <a16:creationId xmlns:a16="http://schemas.microsoft.com/office/drawing/2014/main" id="{1A526B85-1C54-610D-6B94-DF0DC9211428}"/>
              </a:ext>
            </a:extLst>
          </p:cNvPr>
          <p:cNvSpPr/>
          <p:nvPr/>
        </p:nvSpPr>
        <p:spPr>
          <a:xfrm>
            <a:off x="2208830" y="2984501"/>
            <a:ext cx="1281467" cy="355600"/>
          </a:xfrm>
          <a:prstGeom prst="roundRect">
            <a:avLst>
              <a:gd name="adj" fmla="val 12000"/>
            </a:avLst>
          </a:prstGeom>
          <a:solidFill>
            <a:srgbClr val="FFFFFF"/>
          </a:solidFill>
          <a:ln w="12700">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lang="ja-JP" altLang="en-US" sz="1000" dirty="0">
                <a:solidFill>
                  <a:srgbClr val="262626"/>
                </a:solidFill>
                <a:latin typeface="Meiryo UI" panose="020B0604030504040204" pitchFamily="50" charset="-128"/>
                <a:ea typeface="Meiryo UI" panose="020B0604030504040204" pitchFamily="50" charset="-128"/>
              </a:rPr>
              <a:t>注文の記録</a:t>
            </a:r>
          </a:p>
        </p:txBody>
      </p:sp>
      <p:sp>
        <p:nvSpPr>
          <p:cNvPr id="39" name="機能_p_price">
            <a:extLst>
              <a:ext uri="{FF2B5EF4-FFF2-40B4-BE49-F238E27FC236}">
                <a16:creationId xmlns:a16="http://schemas.microsoft.com/office/drawing/2014/main" id="{9BCBED5E-D630-1CD3-A0FD-C9C7DDAED26F}"/>
              </a:ext>
            </a:extLst>
          </p:cNvPr>
          <p:cNvSpPr/>
          <p:nvPr/>
        </p:nvSpPr>
        <p:spPr>
          <a:xfrm>
            <a:off x="2202479" y="4008120"/>
            <a:ext cx="1281467" cy="355600"/>
          </a:xfrm>
          <a:prstGeom prst="roundRect">
            <a:avLst>
              <a:gd name="adj" fmla="val 12000"/>
            </a:avLst>
          </a:prstGeom>
          <a:solidFill>
            <a:srgbClr val="FFFFFF"/>
          </a:solidFill>
          <a:ln w="12700">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lang="ja-JP" altLang="en-US" sz="1000" dirty="0">
                <a:solidFill>
                  <a:srgbClr val="262626"/>
                </a:solidFill>
                <a:latin typeface="Meiryo UI" panose="020B0604030504040204" pitchFamily="50" charset="-128"/>
                <a:ea typeface="Meiryo UI" panose="020B0604030504040204" pitchFamily="50" charset="-128"/>
              </a:rPr>
              <a:t>店舗</a:t>
            </a:r>
            <a:r>
              <a:rPr lang="ja-JP" altLang="en-US" sz="1000">
                <a:solidFill>
                  <a:srgbClr val="262626"/>
                </a:solidFill>
                <a:latin typeface="Meiryo UI" panose="020B0604030504040204" pitchFamily="50" charset="-128"/>
                <a:ea typeface="Meiryo UI" panose="020B0604030504040204" pitchFamily="50" charset="-128"/>
              </a:rPr>
              <a:t>ごとの</a:t>
            </a:r>
            <a:br>
              <a:rPr lang="en-US" altLang="ja-JP" sz="1000" dirty="0">
                <a:solidFill>
                  <a:srgbClr val="262626"/>
                </a:solidFill>
                <a:latin typeface="Meiryo UI" panose="020B0604030504040204" pitchFamily="50" charset="-128"/>
                <a:ea typeface="Meiryo UI" panose="020B0604030504040204" pitchFamily="50" charset="-128"/>
              </a:rPr>
            </a:br>
            <a:r>
              <a:rPr lang="ja-JP" altLang="en-US" sz="1000" dirty="0">
                <a:solidFill>
                  <a:srgbClr val="262626"/>
                </a:solidFill>
                <a:latin typeface="Meiryo UI" panose="020B0604030504040204" pitchFamily="50" charset="-128"/>
                <a:ea typeface="Meiryo UI" panose="020B0604030504040204" pitchFamily="50" charset="-128"/>
              </a:rPr>
              <a:t>価格管理</a:t>
            </a:r>
          </a:p>
        </p:txBody>
      </p:sp>
      <p:sp>
        <p:nvSpPr>
          <p:cNvPr id="40" name="機能_c_stock">
            <a:extLst>
              <a:ext uri="{FF2B5EF4-FFF2-40B4-BE49-F238E27FC236}">
                <a16:creationId xmlns:a16="http://schemas.microsoft.com/office/drawing/2014/main" id="{6CBBE8BB-01CB-C82C-BB06-A0EBC7E40B4C}"/>
              </a:ext>
            </a:extLst>
          </p:cNvPr>
          <p:cNvSpPr/>
          <p:nvPr/>
        </p:nvSpPr>
        <p:spPr>
          <a:xfrm>
            <a:off x="4724400" y="2108200"/>
            <a:ext cx="1333500" cy="355600"/>
          </a:xfrm>
          <a:prstGeom prst="roundRect">
            <a:avLst>
              <a:gd name="adj" fmla="val 12000"/>
            </a:avLst>
          </a:prstGeom>
          <a:solidFill>
            <a:srgbClr val="FFFFFF"/>
          </a:solidFill>
          <a:ln w="12700">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kumimoji="1" lang="ja-JP" altLang="en-US" sz="1000">
                <a:solidFill>
                  <a:srgbClr val="262626"/>
                </a:solidFill>
                <a:latin typeface="Meiryo UI" panose="020B0604030504040204" pitchFamily="50" charset="-128"/>
                <a:ea typeface="Meiryo UI" panose="020B0604030504040204" pitchFamily="50" charset="-128"/>
              </a:rPr>
              <a:t>在庫管理</a:t>
            </a:r>
          </a:p>
        </p:txBody>
      </p:sp>
      <p:sp>
        <p:nvSpPr>
          <p:cNvPr id="41" name="機能_c_buy">
            <a:extLst>
              <a:ext uri="{FF2B5EF4-FFF2-40B4-BE49-F238E27FC236}">
                <a16:creationId xmlns:a16="http://schemas.microsoft.com/office/drawing/2014/main" id="{1D350A55-70EB-89AD-A7D9-7609AB582E92}"/>
              </a:ext>
            </a:extLst>
          </p:cNvPr>
          <p:cNvSpPr/>
          <p:nvPr/>
        </p:nvSpPr>
        <p:spPr>
          <a:xfrm>
            <a:off x="6184900" y="2108200"/>
            <a:ext cx="1333500" cy="355600"/>
          </a:xfrm>
          <a:prstGeom prst="roundRect">
            <a:avLst>
              <a:gd name="adj" fmla="val 12000"/>
            </a:avLst>
          </a:prstGeom>
          <a:solidFill>
            <a:srgbClr val="FFFFFF"/>
          </a:solidFill>
          <a:ln w="12700">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kumimoji="1" lang="ja-JP" altLang="en-US" sz="1000">
                <a:solidFill>
                  <a:srgbClr val="262626"/>
                </a:solidFill>
                <a:latin typeface="Meiryo UI" panose="020B0604030504040204" pitchFamily="50" charset="-128"/>
                <a:ea typeface="Meiryo UI" panose="020B0604030504040204" pitchFamily="50" charset="-128"/>
              </a:rPr>
              <a:t>仕入管理</a:t>
            </a:r>
          </a:p>
        </p:txBody>
      </p:sp>
      <p:sp>
        <p:nvSpPr>
          <p:cNvPr id="42" name="機能_c_alloc">
            <a:extLst>
              <a:ext uri="{FF2B5EF4-FFF2-40B4-BE49-F238E27FC236}">
                <a16:creationId xmlns:a16="http://schemas.microsoft.com/office/drawing/2014/main" id="{7A6767A5-D654-695F-7FAF-614D910B8B93}"/>
              </a:ext>
            </a:extLst>
          </p:cNvPr>
          <p:cNvSpPr/>
          <p:nvPr/>
        </p:nvSpPr>
        <p:spPr>
          <a:xfrm>
            <a:off x="4724400" y="2616200"/>
            <a:ext cx="1333500" cy="355600"/>
          </a:xfrm>
          <a:prstGeom prst="roundRect">
            <a:avLst>
              <a:gd name="adj" fmla="val 12000"/>
            </a:avLst>
          </a:prstGeom>
          <a:solidFill>
            <a:srgbClr val="FFFFFF"/>
          </a:solidFill>
          <a:ln w="12700">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kumimoji="1" lang="ja-JP" altLang="en-US" sz="1000">
                <a:solidFill>
                  <a:srgbClr val="262626"/>
                </a:solidFill>
                <a:latin typeface="Meiryo UI" panose="020B0604030504040204" pitchFamily="50" charset="-128"/>
                <a:ea typeface="Meiryo UI" panose="020B0604030504040204" pitchFamily="50" charset="-128"/>
              </a:rPr>
              <a:t>在庫の引当</a:t>
            </a:r>
          </a:p>
        </p:txBody>
      </p:sp>
      <p:sp>
        <p:nvSpPr>
          <p:cNvPr id="43" name="機能_c_bill">
            <a:extLst>
              <a:ext uri="{FF2B5EF4-FFF2-40B4-BE49-F238E27FC236}">
                <a16:creationId xmlns:a16="http://schemas.microsoft.com/office/drawing/2014/main" id="{AA6C3C50-B563-3084-53F5-7C713B748ED4}"/>
              </a:ext>
            </a:extLst>
          </p:cNvPr>
          <p:cNvSpPr/>
          <p:nvPr/>
        </p:nvSpPr>
        <p:spPr>
          <a:xfrm>
            <a:off x="6184900" y="2616200"/>
            <a:ext cx="1333500" cy="355600"/>
          </a:xfrm>
          <a:prstGeom prst="roundRect">
            <a:avLst>
              <a:gd name="adj" fmla="val 12000"/>
            </a:avLst>
          </a:prstGeom>
          <a:solidFill>
            <a:srgbClr val="FFFFFF"/>
          </a:solidFill>
          <a:ln w="12700">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kumimoji="1" lang="ja-JP" altLang="en-US" sz="1000">
                <a:solidFill>
                  <a:srgbClr val="262626"/>
                </a:solidFill>
                <a:latin typeface="Meiryo UI" panose="020B0604030504040204" pitchFamily="50" charset="-128"/>
                <a:ea typeface="Meiryo UI" panose="020B0604030504040204" pitchFamily="50" charset="-128"/>
              </a:rPr>
              <a:t>請求書の発行</a:t>
            </a:r>
          </a:p>
        </p:txBody>
      </p:sp>
      <p:sp>
        <p:nvSpPr>
          <p:cNvPr id="44" name="機能_c_ship">
            <a:extLst>
              <a:ext uri="{FF2B5EF4-FFF2-40B4-BE49-F238E27FC236}">
                <a16:creationId xmlns:a16="http://schemas.microsoft.com/office/drawing/2014/main" id="{EB71926E-7E57-C82A-15B6-299769D529EB}"/>
              </a:ext>
            </a:extLst>
          </p:cNvPr>
          <p:cNvSpPr/>
          <p:nvPr/>
        </p:nvSpPr>
        <p:spPr>
          <a:xfrm>
            <a:off x="4724400" y="3124200"/>
            <a:ext cx="1333500" cy="355600"/>
          </a:xfrm>
          <a:prstGeom prst="roundRect">
            <a:avLst>
              <a:gd name="adj" fmla="val 12000"/>
            </a:avLst>
          </a:prstGeom>
          <a:solidFill>
            <a:srgbClr val="FFFFFF"/>
          </a:solidFill>
          <a:ln w="12700">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kumimoji="1" lang="ja-JP" altLang="en-US" sz="1000">
                <a:solidFill>
                  <a:srgbClr val="262626"/>
                </a:solidFill>
                <a:latin typeface="Meiryo UI" panose="020B0604030504040204" pitchFamily="50" charset="-128"/>
                <a:ea typeface="Meiryo UI" panose="020B0604030504040204" pitchFamily="50" charset="-128"/>
              </a:rPr>
              <a:t>出荷指示</a:t>
            </a:r>
          </a:p>
        </p:txBody>
      </p:sp>
      <p:sp>
        <p:nvSpPr>
          <p:cNvPr id="45" name="機能_c_ar">
            <a:extLst>
              <a:ext uri="{FF2B5EF4-FFF2-40B4-BE49-F238E27FC236}">
                <a16:creationId xmlns:a16="http://schemas.microsoft.com/office/drawing/2014/main" id="{AD30C186-7A83-42EE-CB3C-D5B0AAFB9FB4}"/>
              </a:ext>
            </a:extLst>
          </p:cNvPr>
          <p:cNvSpPr/>
          <p:nvPr/>
        </p:nvSpPr>
        <p:spPr>
          <a:xfrm>
            <a:off x="6184900" y="3124200"/>
            <a:ext cx="1333500" cy="355600"/>
          </a:xfrm>
          <a:prstGeom prst="roundRect">
            <a:avLst>
              <a:gd name="adj" fmla="val 12000"/>
            </a:avLst>
          </a:prstGeom>
          <a:solidFill>
            <a:srgbClr val="FFFFFF"/>
          </a:solidFill>
          <a:ln w="12700">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kumimoji="1" lang="ja-JP" altLang="en-US" sz="1000">
                <a:solidFill>
                  <a:srgbClr val="262626"/>
                </a:solidFill>
                <a:latin typeface="Meiryo UI" panose="020B0604030504040204" pitchFamily="50" charset="-128"/>
                <a:ea typeface="Meiryo UI" panose="020B0604030504040204" pitchFamily="50" charset="-128"/>
              </a:rPr>
              <a:t>売掛管理</a:t>
            </a:r>
          </a:p>
        </p:txBody>
      </p:sp>
      <p:sp>
        <p:nvSpPr>
          <p:cNvPr id="46" name="機能_s_route">
            <a:extLst>
              <a:ext uri="{FF2B5EF4-FFF2-40B4-BE49-F238E27FC236}">
                <a16:creationId xmlns:a16="http://schemas.microsoft.com/office/drawing/2014/main" id="{942BB3EF-01D2-4822-B18A-0D0FD7334C02}"/>
              </a:ext>
            </a:extLst>
          </p:cNvPr>
          <p:cNvSpPr/>
          <p:nvPr/>
        </p:nvSpPr>
        <p:spPr>
          <a:xfrm>
            <a:off x="4724400" y="4221480"/>
            <a:ext cx="1333500" cy="355600"/>
          </a:xfrm>
          <a:prstGeom prst="roundRect">
            <a:avLst>
              <a:gd name="adj" fmla="val 12000"/>
            </a:avLst>
          </a:prstGeom>
          <a:solidFill>
            <a:srgbClr val="FFFFFF"/>
          </a:solidFill>
          <a:ln w="12700">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kumimoji="1" lang="ja-JP" altLang="en-US" sz="1000">
                <a:solidFill>
                  <a:srgbClr val="262626"/>
                </a:solidFill>
                <a:latin typeface="Meiryo UI" panose="020B0604030504040204" pitchFamily="50" charset="-128"/>
                <a:ea typeface="Meiryo UI" panose="020B0604030504040204" pitchFamily="50" charset="-128"/>
              </a:rPr>
              <a:t>配送ルート</a:t>
            </a:r>
          </a:p>
        </p:txBody>
      </p:sp>
      <p:sp>
        <p:nvSpPr>
          <p:cNvPr id="47" name="機能_s_truck">
            <a:extLst>
              <a:ext uri="{FF2B5EF4-FFF2-40B4-BE49-F238E27FC236}">
                <a16:creationId xmlns:a16="http://schemas.microsoft.com/office/drawing/2014/main" id="{4C6F652D-2745-33B1-F6BE-B16525765633}"/>
              </a:ext>
            </a:extLst>
          </p:cNvPr>
          <p:cNvSpPr/>
          <p:nvPr/>
        </p:nvSpPr>
        <p:spPr>
          <a:xfrm>
            <a:off x="6184900" y="4221480"/>
            <a:ext cx="1333500" cy="355600"/>
          </a:xfrm>
          <a:prstGeom prst="roundRect">
            <a:avLst>
              <a:gd name="adj" fmla="val 12000"/>
            </a:avLst>
          </a:prstGeom>
          <a:solidFill>
            <a:srgbClr val="FFFFFF"/>
          </a:solidFill>
          <a:ln w="12700">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kumimoji="1" lang="ja-JP" altLang="en-US" sz="900">
                <a:solidFill>
                  <a:srgbClr val="262626"/>
                </a:solidFill>
                <a:latin typeface="Meiryo UI" panose="020B0604030504040204" pitchFamily="50" charset="-128"/>
                <a:ea typeface="Meiryo UI" panose="020B0604030504040204" pitchFamily="50" charset="-128"/>
              </a:rPr>
              <a:t>トラックの割り当て</a:t>
            </a:r>
          </a:p>
        </p:txBody>
      </p:sp>
      <p:sp>
        <p:nvSpPr>
          <p:cNvPr id="48" name="機能_h_clock">
            <a:extLst>
              <a:ext uri="{FF2B5EF4-FFF2-40B4-BE49-F238E27FC236}">
                <a16:creationId xmlns:a16="http://schemas.microsoft.com/office/drawing/2014/main" id="{45B10B1D-5FD0-C9A4-1B78-FE5C84AEC72F}"/>
              </a:ext>
            </a:extLst>
          </p:cNvPr>
          <p:cNvSpPr/>
          <p:nvPr/>
        </p:nvSpPr>
        <p:spPr>
          <a:xfrm>
            <a:off x="8724900" y="2108200"/>
            <a:ext cx="1333500" cy="355600"/>
          </a:xfrm>
          <a:prstGeom prst="roundRect">
            <a:avLst>
              <a:gd name="adj" fmla="val 12000"/>
            </a:avLst>
          </a:prstGeom>
          <a:solidFill>
            <a:srgbClr val="FFFFFF"/>
          </a:solidFill>
          <a:ln w="12700">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kumimoji="1" lang="ja-JP" altLang="en-US" sz="1000">
                <a:solidFill>
                  <a:srgbClr val="262626"/>
                </a:solidFill>
                <a:latin typeface="Meiryo UI" panose="020B0604030504040204" pitchFamily="50" charset="-128"/>
                <a:ea typeface="Meiryo UI" panose="020B0604030504040204" pitchFamily="50" charset="-128"/>
              </a:rPr>
              <a:t>打刻</a:t>
            </a:r>
          </a:p>
        </p:txBody>
      </p:sp>
      <p:sp>
        <p:nvSpPr>
          <p:cNvPr id="49" name="機能_h_pay">
            <a:extLst>
              <a:ext uri="{FF2B5EF4-FFF2-40B4-BE49-F238E27FC236}">
                <a16:creationId xmlns:a16="http://schemas.microsoft.com/office/drawing/2014/main" id="{494D772F-F340-53FF-9E0E-F3DDB500D7AD}"/>
              </a:ext>
            </a:extLst>
          </p:cNvPr>
          <p:cNvSpPr/>
          <p:nvPr/>
        </p:nvSpPr>
        <p:spPr>
          <a:xfrm>
            <a:off x="10185400" y="2108200"/>
            <a:ext cx="1333500" cy="355600"/>
          </a:xfrm>
          <a:prstGeom prst="roundRect">
            <a:avLst>
              <a:gd name="adj" fmla="val 12000"/>
            </a:avLst>
          </a:prstGeom>
          <a:solidFill>
            <a:srgbClr val="FFFFFF"/>
          </a:solidFill>
          <a:ln w="12700">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kumimoji="1" lang="ja-JP" altLang="en-US" sz="1000">
                <a:solidFill>
                  <a:srgbClr val="262626"/>
                </a:solidFill>
                <a:latin typeface="Meiryo UI" panose="020B0604030504040204" pitchFamily="50" charset="-128"/>
                <a:ea typeface="Meiryo UI" panose="020B0604030504040204" pitchFamily="50" charset="-128"/>
              </a:rPr>
              <a:t>給与計算</a:t>
            </a:r>
          </a:p>
        </p:txBody>
      </p:sp>
      <p:sp>
        <p:nvSpPr>
          <p:cNvPr id="50" name="機能_a_jnl">
            <a:extLst>
              <a:ext uri="{FF2B5EF4-FFF2-40B4-BE49-F238E27FC236}">
                <a16:creationId xmlns:a16="http://schemas.microsoft.com/office/drawing/2014/main" id="{C53928D0-3C65-09D4-718C-C0F63B41404D}"/>
              </a:ext>
            </a:extLst>
          </p:cNvPr>
          <p:cNvSpPr/>
          <p:nvPr/>
        </p:nvSpPr>
        <p:spPr>
          <a:xfrm>
            <a:off x="8724900" y="3124200"/>
            <a:ext cx="1333500" cy="355600"/>
          </a:xfrm>
          <a:prstGeom prst="roundRect">
            <a:avLst>
              <a:gd name="adj" fmla="val 12000"/>
            </a:avLst>
          </a:prstGeom>
          <a:solidFill>
            <a:srgbClr val="FFFFFF"/>
          </a:solidFill>
          <a:ln w="12700">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kumimoji="1" lang="ja-JP" altLang="en-US" sz="1000">
                <a:solidFill>
                  <a:srgbClr val="262626"/>
                </a:solidFill>
                <a:latin typeface="Meiryo UI" panose="020B0604030504040204" pitchFamily="50" charset="-128"/>
                <a:ea typeface="Meiryo UI" panose="020B0604030504040204" pitchFamily="50" charset="-128"/>
              </a:rPr>
              <a:t>仕訳</a:t>
            </a:r>
          </a:p>
        </p:txBody>
      </p:sp>
      <p:sp>
        <p:nvSpPr>
          <p:cNvPr id="51" name="機能_a_close">
            <a:extLst>
              <a:ext uri="{FF2B5EF4-FFF2-40B4-BE49-F238E27FC236}">
                <a16:creationId xmlns:a16="http://schemas.microsoft.com/office/drawing/2014/main" id="{6A6681F1-DA01-8A29-F474-C92A1C3C76C1}"/>
              </a:ext>
            </a:extLst>
          </p:cNvPr>
          <p:cNvSpPr/>
          <p:nvPr/>
        </p:nvSpPr>
        <p:spPr>
          <a:xfrm>
            <a:off x="10185400" y="3124200"/>
            <a:ext cx="1333500" cy="355600"/>
          </a:xfrm>
          <a:prstGeom prst="roundRect">
            <a:avLst>
              <a:gd name="adj" fmla="val 12000"/>
            </a:avLst>
          </a:prstGeom>
          <a:solidFill>
            <a:srgbClr val="FFFFFF"/>
          </a:solidFill>
          <a:ln w="12700">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kumimoji="1" lang="ja-JP" altLang="en-US" sz="1000">
                <a:solidFill>
                  <a:srgbClr val="262626"/>
                </a:solidFill>
                <a:latin typeface="Meiryo UI" panose="020B0604030504040204" pitchFamily="50" charset="-128"/>
                <a:ea typeface="Meiryo UI" panose="020B0604030504040204" pitchFamily="50" charset="-128"/>
              </a:rPr>
              <a:t>決算</a:t>
            </a:r>
          </a:p>
        </p:txBody>
      </p:sp>
      <p:sp>
        <p:nvSpPr>
          <p:cNvPr id="52" name="機能_g_msg">
            <a:extLst>
              <a:ext uri="{FF2B5EF4-FFF2-40B4-BE49-F238E27FC236}">
                <a16:creationId xmlns:a16="http://schemas.microsoft.com/office/drawing/2014/main" id="{ABB2D346-33B6-CB4F-2766-1C13127797C5}"/>
              </a:ext>
            </a:extLst>
          </p:cNvPr>
          <p:cNvSpPr/>
          <p:nvPr/>
        </p:nvSpPr>
        <p:spPr>
          <a:xfrm>
            <a:off x="8724900" y="4140200"/>
            <a:ext cx="1333500" cy="355600"/>
          </a:xfrm>
          <a:prstGeom prst="roundRect">
            <a:avLst>
              <a:gd name="adj" fmla="val 12000"/>
            </a:avLst>
          </a:prstGeom>
          <a:solidFill>
            <a:srgbClr val="FFFFFF"/>
          </a:solidFill>
          <a:ln w="12700">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kumimoji="1" lang="ja-JP" altLang="en-US" sz="1000">
                <a:solidFill>
                  <a:srgbClr val="262626"/>
                </a:solidFill>
                <a:latin typeface="Meiryo UI" panose="020B0604030504040204" pitchFamily="50" charset="-128"/>
                <a:ea typeface="Meiryo UI" panose="020B0604030504040204" pitchFamily="50" charset="-128"/>
              </a:rPr>
              <a:t>社内の連絡</a:t>
            </a:r>
          </a:p>
        </p:txBody>
      </p:sp>
      <p:sp>
        <p:nvSpPr>
          <p:cNvPr id="53" name="機能_g_cal">
            <a:extLst>
              <a:ext uri="{FF2B5EF4-FFF2-40B4-BE49-F238E27FC236}">
                <a16:creationId xmlns:a16="http://schemas.microsoft.com/office/drawing/2014/main" id="{ADC6E86E-E949-75BA-A3CD-EF660589A148}"/>
              </a:ext>
            </a:extLst>
          </p:cNvPr>
          <p:cNvSpPr/>
          <p:nvPr/>
        </p:nvSpPr>
        <p:spPr>
          <a:xfrm>
            <a:off x="10185400" y="4140200"/>
            <a:ext cx="1333500" cy="355600"/>
          </a:xfrm>
          <a:prstGeom prst="roundRect">
            <a:avLst>
              <a:gd name="adj" fmla="val 12000"/>
            </a:avLst>
          </a:prstGeom>
          <a:solidFill>
            <a:srgbClr val="FFFFFF"/>
          </a:solidFill>
          <a:ln w="12700">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kumimoji="1" lang="ja-JP" altLang="en-US" sz="1000">
                <a:solidFill>
                  <a:srgbClr val="262626"/>
                </a:solidFill>
                <a:latin typeface="Meiryo UI" panose="020B0604030504040204" pitchFamily="50" charset="-128"/>
                <a:ea typeface="Meiryo UI" panose="020B0604030504040204" pitchFamily="50" charset="-128"/>
              </a:rPr>
              <a:t>予定表</a:t>
            </a:r>
          </a:p>
        </p:txBody>
      </p:sp>
      <p:sp>
        <p:nvSpPr>
          <p:cNvPr id="55" name="正方形/長方形 54">
            <a:extLst>
              <a:ext uri="{FF2B5EF4-FFF2-40B4-BE49-F238E27FC236}">
                <a16:creationId xmlns:a16="http://schemas.microsoft.com/office/drawing/2014/main" id="{9BC635AA-7099-1874-8045-40D619041C79}"/>
              </a:ext>
            </a:extLst>
          </p:cNvPr>
          <p:cNvSpPr/>
          <p:nvPr/>
        </p:nvSpPr>
        <p:spPr>
          <a:xfrm>
            <a:off x="1384852" y="2273300"/>
            <a:ext cx="762000" cy="177800"/>
          </a:xfrm>
          <a:prstGeom prst="rect">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38100" tIns="12700" rIns="38100" bIns="12700" rtlCol="0" anchor="ctr"/>
          <a:lstStyle/>
          <a:p>
            <a:r>
              <a:rPr kumimoji="1" lang="ja-JP" altLang="en-US" sz="800" dirty="0">
                <a:solidFill>
                  <a:srgbClr val="595959"/>
                </a:solidFill>
                <a:latin typeface="Meiryo UI" panose="020B0604030504040204" pitchFamily="50" charset="-128"/>
                <a:ea typeface="Meiryo UI" panose="020B0604030504040204" pitchFamily="50" charset="-128"/>
              </a:rPr>
              <a:t>手動転記</a:t>
            </a:r>
          </a:p>
        </p:txBody>
      </p:sp>
      <p:sp>
        <p:nvSpPr>
          <p:cNvPr id="57" name="正方形/長方形 56">
            <a:extLst>
              <a:ext uri="{FF2B5EF4-FFF2-40B4-BE49-F238E27FC236}">
                <a16:creationId xmlns:a16="http://schemas.microsoft.com/office/drawing/2014/main" id="{1FDE9725-C302-6D6B-A7CB-0D56D8CA0B85}"/>
              </a:ext>
            </a:extLst>
          </p:cNvPr>
          <p:cNvSpPr/>
          <p:nvPr/>
        </p:nvSpPr>
        <p:spPr>
          <a:xfrm>
            <a:off x="3746500" y="2778760"/>
            <a:ext cx="685800" cy="330200"/>
          </a:xfrm>
          <a:prstGeom prst="rect">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0" tIns="12700" rIns="0" bIns="12700" rtlCol="0" anchor="b"/>
          <a:lstStyle/>
          <a:p>
            <a:pPr algn="ctr"/>
            <a:r>
              <a:rPr kumimoji="1" lang="zh-TW" altLang="en-US" sz="800" dirty="0">
                <a:solidFill>
                  <a:srgbClr val="595959"/>
                </a:solidFill>
                <a:latin typeface="Meiryo UI" panose="020B0604030504040204" pitchFamily="50" charset="-128"/>
                <a:ea typeface="Meiryo UI" panose="020B0604030504040204" pitchFamily="50" charset="-128"/>
              </a:rPr>
              <a:t>手動</a:t>
            </a:r>
            <a:r>
              <a:rPr kumimoji="1" lang="ja-JP" altLang="en-US" sz="800" dirty="0">
                <a:solidFill>
                  <a:srgbClr val="595959"/>
                </a:solidFill>
                <a:latin typeface="Meiryo UI" panose="020B0604030504040204" pitchFamily="50" charset="-128"/>
                <a:ea typeface="Meiryo UI" panose="020B0604030504040204" pitchFamily="50" charset="-128"/>
              </a:rPr>
              <a:t>入力</a:t>
            </a:r>
          </a:p>
        </p:txBody>
      </p:sp>
      <p:cxnSp>
        <p:nvCxnSpPr>
          <p:cNvPr id="58" name="線_基幹→会計">
            <a:extLst>
              <a:ext uri="{FF2B5EF4-FFF2-40B4-BE49-F238E27FC236}">
                <a16:creationId xmlns:a16="http://schemas.microsoft.com/office/drawing/2014/main" id="{41C45945-B75E-DD16-2E79-E9C787376037}"/>
              </a:ext>
            </a:extLst>
          </p:cNvPr>
          <p:cNvCxnSpPr>
            <a:cxnSpLocks/>
            <a:stCxn id="45" idx="3"/>
            <a:endCxn id="50" idx="1"/>
          </p:cNvCxnSpPr>
          <p:nvPr/>
        </p:nvCxnSpPr>
        <p:spPr>
          <a:xfrm>
            <a:off x="7518400" y="3302000"/>
            <a:ext cx="1206500" cy="0"/>
          </a:xfrm>
          <a:prstGeom prst="straightConnector1">
            <a:avLst/>
          </a:prstGeom>
          <a:ln w="19050">
            <a:solidFill>
              <a:srgbClr val="7F7F7F"/>
            </a:solidFill>
            <a:headEnd type="oval"/>
            <a:tailEnd type="triangle"/>
          </a:ln>
        </p:spPr>
        <p:style>
          <a:lnRef idx="2">
            <a:schemeClr val="accent1"/>
          </a:lnRef>
          <a:fillRef idx="0">
            <a:schemeClr val="accent1"/>
          </a:fillRef>
          <a:effectRef idx="1">
            <a:schemeClr val="accent1"/>
          </a:effectRef>
          <a:fontRef idx="minor">
            <a:schemeClr val="tx1"/>
          </a:fontRef>
        </p:style>
      </p:cxnSp>
      <p:sp>
        <p:nvSpPr>
          <p:cNvPr id="59" name="正方形/長方形 58">
            <a:extLst>
              <a:ext uri="{FF2B5EF4-FFF2-40B4-BE49-F238E27FC236}">
                <a16:creationId xmlns:a16="http://schemas.microsoft.com/office/drawing/2014/main" id="{E36EAA8D-3D38-FA9F-1B8A-479F75C78361}"/>
              </a:ext>
            </a:extLst>
          </p:cNvPr>
          <p:cNvSpPr/>
          <p:nvPr/>
        </p:nvSpPr>
        <p:spPr>
          <a:xfrm>
            <a:off x="7810500" y="2921000"/>
            <a:ext cx="685800" cy="330200"/>
          </a:xfrm>
          <a:prstGeom prst="rect">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0" tIns="12700" rIns="0" bIns="12700" rtlCol="0" anchor="b"/>
          <a:lstStyle/>
          <a:p>
            <a:pPr algn="ctr"/>
            <a:r>
              <a:rPr kumimoji="1" lang="ja-JP" altLang="en-US" sz="800">
                <a:solidFill>
                  <a:srgbClr val="595959"/>
                </a:solidFill>
                <a:latin typeface="Meiryo UI" panose="020B0604030504040204" pitchFamily="50" charset="-128"/>
                <a:ea typeface="Meiryo UI" panose="020B0604030504040204" pitchFamily="50" charset="-128"/>
              </a:rPr>
              <a:t>売上
</a:t>
            </a:r>
            <a:r>
              <a:rPr kumimoji="1" lang="en-US" altLang="ja-JP" sz="800">
                <a:solidFill>
                  <a:srgbClr val="595959"/>
                </a:solidFill>
                <a:latin typeface="Meiryo UI" panose="020B0604030504040204" pitchFamily="50" charset="-128"/>
                <a:ea typeface="Meiryo UI" panose="020B0604030504040204" pitchFamily="50" charset="-128"/>
              </a:rPr>
              <a:t>CSV </a:t>
            </a:r>
            <a:r>
              <a:rPr kumimoji="1" lang="ja-JP" altLang="en-US" sz="800">
                <a:solidFill>
                  <a:srgbClr val="595959"/>
                </a:solidFill>
                <a:latin typeface="Meiryo UI" panose="020B0604030504040204" pitchFamily="50" charset="-128"/>
                <a:ea typeface="Meiryo UI" panose="020B0604030504040204" pitchFamily="50" charset="-128"/>
              </a:rPr>
              <a:t>月</a:t>
            </a:r>
            <a:r>
              <a:rPr kumimoji="1" lang="en-US" altLang="ja-JP" sz="800">
                <a:solidFill>
                  <a:srgbClr val="595959"/>
                </a:solidFill>
                <a:latin typeface="Meiryo UI" panose="020B0604030504040204" pitchFamily="50" charset="-128"/>
                <a:ea typeface="Meiryo UI" panose="020B0604030504040204" pitchFamily="50" charset="-128"/>
              </a:rPr>
              <a:t>1</a:t>
            </a:r>
            <a:r>
              <a:rPr kumimoji="1" lang="ja-JP" altLang="en-US" sz="800">
                <a:solidFill>
                  <a:srgbClr val="595959"/>
                </a:solidFill>
                <a:latin typeface="Meiryo UI" panose="020B0604030504040204" pitchFamily="50" charset="-128"/>
                <a:ea typeface="Meiryo UI" panose="020B0604030504040204" pitchFamily="50" charset="-128"/>
              </a:rPr>
              <a:t>回</a:t>
            </a:r>
          </a:p>
        </p:txBody>
      </p:sp>
      <p:sp>
        <p:nvSpPr>
          <p:cNvPr id="61" name="正方形/長方形 60">
            <a:extLst>
              <a:ext uri="{FF2B5EF4-FFF2-40B4-BE49-F238E27FC236}">
                <a16:creationId xmlns:a16="http://schemas.microsoft.com/office/drawing/2014/main" id="{B35F15FA-C724-43ED-DDD9-1586A382F12D}"/>
              </a:ext>
            </a:extLst>
          </p:cNvPr>
          <p:cNvSpPr/>
          <p:nvPr/>
        </p:nvSpPr>
        <p:spPr>
          <a:xfrm>
            <a:off x="381000" y="6553200"/>
            <a:ext cx="5080000" cy="228600"/>
          </a:xfrm>
          <a:prstGeom prst="rect">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38100" tIns="12700" rIns="38100" bIns="12700" rtlCol="0" anchor="ctr"/>
          <a:lstStyle/>
          <a:p>
            <a:r>
              <a:rPr kumimoji="1" lang="ja-JP" altLang="en-US" sz="800">
                <a:solidFill>
                  <a:srgbClr val="8C8C8C"/>
                </a:solidFill>
                <a:latin typeface="Meiryo UI" panose="020B0604030504040204" pitchFamily="50" charset="-128"/>
                <a:ea typeface="Meiryo UI" panose="020B0604030504040204" pitchFamily="50" charset="-128"/>
              </a:rPr>
              <a:t>サンプルシステム株式会社（架空）</a:t>
            </a:r>
          </a:p>
        </p:txBody>
      </p:sp>
      <p:sp>
        <p:nvSpPr>
          <p:cNvPr id="84" name="機能_fax_in">
            <a:extLst>
              <a:ext uri="{FF2B5EF4-FFF2-40B4-BE49-F238E27FC236}">
                <a16:creationId xmlns:a16="http://schemas.microsoft.com/office/drawing/2014/main" id="{EC7126A8-BF2A-2B4E-9C17-F62491BE4DD2}"/>
              </a:ext>
            </a:extLst>
          </p:cNvPr>
          <p:cNvSpPr/>
          <p:nvPr/>
        </p:nvSpPr>
        <p:spPr>
          <a:xfrm>
            <a:off x="2208830" y="1793240"/>
            <a:ext cx="1281467" cy="355600"/>
          </a:xfrm>
          <a:prstGeom prst="roundRect">
            <a:avLst>
              <a:gd name="adj" fmla="val 12000"/>
            </a:avLst>
          </a:prstGeom>
          <a:solidFill>
            <a:srgbClr val="FFFFFF"/>
          </a:solidFill>
          <a:ln w="12700">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lang="ja-JP" altLang="en-US" sz="1000" dirty="0">
                <a:solidFill>
                  <a:srgbClr val="262626"/>
                </a:solidFill>
                <a:latin typeface="Meiryo UI" panose="020B0604030504040204" pitchFamily="50" charset="-128"/>
                <a:ea typeface="Meiryo UI" panose="020B0604030504040204" pitchFamily="50" charset="-128"/>
              </a:rPr>
              <a:t>ネット注文</a:t>
            </a:r>
            <a:r>
              <a:rPr lang="ja-JP" altLang="en-US" sz="1000">
                <a:solidFill>
                  <a:srgbClr val="262626"/>
                </a:solidFill>
                <a:latin typeface="Meiryo UI" panose="020B0604030504040204" pitchFamily="50" charset="-128"/>
                <a:ea typeface="Meiryo UI" panose="020B0604030504040204" pitchFamily="50" charset="-128"/>
              </a:rPr>
              <a:t>の受信</a:t>
            </a:r>
            <a:br>
              <a:rPr lang="en-US" altLang="ja-JP" sz="1000">
                <a:solidFill>
                  <a:srgbClr val="262626"/>
                </a:solidFill>
                <a:latin typeface="Meiryo UI" panose="020B0604030504040204" pitchFamily="50" charset="-128"/>
                <a:ea typeface="Meiryo UI" panose="020B0604030504040204" pitchFamily="50" charset="-128"/>
              </a:rPr>
            </a:br>
            <a:r>
              <a:rPr lang="ja-JP" altLang="en-US" sz="1000">
                <a:solidFill>
                  <a:srgbClr val="262626"/>
                </a:solidFill>
                <a:latin typeface="Meiryo UI" panose="020B0604030504040204" pitchFamily="50" charset="-128"/>
                <a:ea typeface="Meiryo UI" panose="020B0604030504040204" pitchFamily="50" charset="-128"/>
              </a:rPr>
              <a:t>（</a:t>
            </a:r>
            <a:r>
              <a:rPr lang="en-US" altLang="ja-JP" sz="1000" dirty="0">
                <a:solidFill>
                  <a:srgbClr val="262626"/>
                </a:solidFill>
                <a:latin typeface="Meiryo UI" panose="020B0604030504040204" pitchFamily="50" charset="-128"/>
                <a:ea typeface="Meiryo UI" panose="020B0604030504040204" pitchFamily="50" charset="-128"/>
              </a:rPr>
              <a:t>Email</a:t>
            </a:r>
            <a:r>
              <a:rPr lang="ja-JP" altLang="en-US" sz="1000" dirty="0">
                <a:solidFill>
                  <a:srgbClr val="262626"/>
                </a:solidFill>
                <a:latin typeface="Meiryo UI" panose="020B0604030504040204" pitchFamily="50" charset="-128"/>
                <a:ea typeface="Meiryo UI" panose="020B0604030504040204" pitchFamily="50" charset="-128"/>
              </a:rPr>
              <a:t>）</a:t>
            </a:r>
          </a:p>
        </p:txBody>
      </p:sp>
      <p:cxnSp>
        <p:nvCxnSpPr>
          <p:cNvPr id="88" name="コネクタ: カギ線 87">
            <a:extLst>
              <a:ext uri="{FF2B5EF4-FFF2-40B4-BE49-F238E27FC236}">
                <a16:creationId xmlns:a16="http://schemas.microsoft.com/office/drawing/2014/main" id="{ED1F7DF7-C23C-B647-5AE1-A6027CDDC09A}"/>
              </a:ext>
            </a:extLst>
          </p:cNvPr>
          <p:cNvCxnSpPr>
            <a:cxnSpLocks/>
            <a:stCxn id="84" idx="2"/>
            <a:endCxn id="38" idx="0"/>
          </p:cNvCxnSpPr>
          <p:nvPr/>
        </p:nvCxnSpPr>
        <p:spPr>
          <a:xfrm rot="5400000">
            <a:off x="2431734" y="2566670"/>
            <a:ext cx="835661" cy="12700"/>
          </a:xfrm>
          <a:prstGeom prst="bentConnector3">
            <a:avLst>
              <a:gd name="adj1" fmla="val 50000"/>
            </a:avLst>
          </a:prstGeom>
          <a:ln w="19050">
            <a:solidFill>
              <a:srgbClr val="7F7F7F"/>
            </a:solidFill>
            <a:prstDash val="sysDash"/>
            <a:headEnd type="oval"/>
            <a:tailEnd type="triangle"/>
          </a:ln>
        </p:spPr>
        <p:style>
          <a:lnRef idx="2">
            <a:schemeClr val="accent1"/>
          </a:lnRef>
          <a:fillRef idx="0">
            <a:schemeClr val="accent1"/>
          </a:fillRef>
          <a:effectRef idx="1">
            <a:schemeClr val="accent1"/>
          </a:effectRef>
          <a:fontRef idx="minor">
            <a:schemeClr val="tx1"/>
          </a:fontRef>
        </p:style>
      </p:cxnSp>
      <p:sp>
        <p:nvSpPr>
          <p:cNvPr id="93" name="正方形/長方形 92">
            <a:extLst>
              <a:ext uri="{FF2B5EF4-FFF2-40B4-BE49-F238E27FC236}">
                <a16:creationId xmlns:a16="http://schemas.microsoft.com/office/drawing/2014/main" id="{30CDC4EE-047C-C178-1569-E761CC66E973}"/>
              </a:ext>
            </a:extLst>
          </p:cNvPr>
          <p:cNvSpPr/>
          <p:nvPr/>
        </p:nvSpPr>
        <p:spPr>
          <a:xfrm>
            <a:off x="2935923" y="2263140"/>
            <a:ext cx="762000" cy="177800"/>
          </a:xfrm>
          <a:prstGeom prst="rect">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38100" tIns="12700" rIns="38100" bIns="12700" rtlCol="0" anchor="ctr"/>
          <a:lstStyle/>
          <a:p>
            <a:r>
              <a:rPr kumimoji="1" lang="ja-JP" altLang="en-US" sz="800" dirty="0">
                <a:solidFill>
                  <a:srgbClr val="595959"/>
                </a:solidFill>
                <a:latin typeface="Meiryo UI" panose="020B0604030504040204" pitchFamily="50" charset="-128"/>
                <a:ea typeface="Meiryo UI" panose="020B0604030504040204" pitchFamily="50" charset="-128"/>
              </a:rPr>
              <a:t>手動転記</a:t>
            </a:r>
          </a:p>
        </p:txBody>
      </p:sp>
      <p:cxnSp>
        <p:nvCxnSpPr>
          <p:cNvPr id="97" name="コネクタ: カギ線 96">
            <a:extLst>
              <a:ext uri="{FF2B5EF4-FFF2-40B4-BE49-F238E27FC236}">
                <a16:creationId xmlns:a16="http://schemas.microsoft.com/office/drawing/2014/main" id="{DBC088ED-6D56-9DB6-8ABD-1288563C6202}"/>
              </a:ext>
            </a:extLst>
          </p:cNvPr>
          <p:cNvCxnSpPr>
            <a:cxnSpLocks/>
            <a:stCxn id="36" idx="2"/>
            <a:endCxn id="38" idx="0"/>
          </p:cNvCxnSpPr>
          <p:nvPr/>
        </p:nvCxnSpPr>
        <p:spPr>
          <a:xfrm rot="16200000" flipH="1">
            <a:off x="1669967" y="1804903"/>
            <a:ext cx="835661" cy="1523533"/>
          </a:xfrm>
          <a:prstGeom prst="bentConnector3">
            <a:avLst>
              <a:gd name="adj1" fmla="val 36626"/>
            </a:avLst>
          </a:prstGeom>
          <a:ln w="19050">
            <a:solidFill>
              <a:srgbClr val="7F7F7F"/>
            </a:solidFill>
            <a:prstDash val="sysDash"/>
            <a:headEnd type="oval"/>
            <a:tailEnd type="triangle"/>
          </a:ln>
        </p:spPr>
        <p:style>
          <a:lnRef idx="2">
            <a:schemeClr val="accent1"/>
          </a:lnRef>
          <a:fillRef idx="0">
            <a:schemeClr val="accent1"/>
          </a:fillRef>
          <a:effectRef idx="1">
            <a:schemeClr val="accent1"/>
          </a:effectRef>
          <a:fontRef idx="minor">
            <a:schemeClr val="tx1"/>
          </a:fontRef>
        </p:style>
      </p:cxnSp>
      <p:sp>
        <p:nvSpPr>
          <p:cNvPr id="105" name="機能_o_rec">
            <a:extLst>
              <a:ext uri="{FF2B5EF4-FFF2-40B4-BE49-F238E27FC236}">
                <a16:creationId xmlns:a16="http://schemas.microsoft.com/office/drawing/2014/main" id="{24B80E8E-730B-6A6D-DFE0-8618B877AC2C}"/>
              </a:ext>
            </a:extLst>
          </p:cNvPr>
          <p:cNvSpPr/>
          <p:nvPr/>
        </p:nvSpPr>
        <p:spPr>
          <a:xfrm>
            <a:off x="2215180" y="4729480"/>
            <a:ext cx="1281467" cy="355600"/>
          </a:xfrm>
          <a:prstGeom prst="roundRect">
            <a:avLst>
              <a:gd name="adj" fmla="val 12000"/>
            </a:avLst>
          </a:prstGeom>
          <a:solidFill>
            <a:srgbClr val="FFFFFF"/>
          </a:solidFill>
          <a:ln w="12700">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lang="ja-JP" altLang="en-US" sz="1000" dirty="0">
                <a:solidFill>
                  <a:srgbClr val="262626"/>
                </a:solidFill>
                <a:latin typeface="Meiryo UI" panose="020B0604030504040204" pitchFamily="50" charset="-128"/>
                <a:ea typeface="Meiryo UI" panose="020B0604030504040204" pitchFamily="50" charset="-128"/>
              </a:rPr>
              <a:t>注文なし店舗</a:t>
            </a:r>
            <a:r>
              <a:rPr lang="ja-JP" altLang="en-US" sz="1000">
                <a:solidFill>
                  <a:srgbClr val="262626"/>
                </a:solidFill>
                <a:latin typeface="Meiryo UI" panose="020B0604030504040204" pitchFamily="50" charset="-128"/>
                <a:ea typeface="Meiryo UI" panose="020B0604030504040204" pitchFamily="50" charset="-128"/>
              </a:rPr>
              <a:t>への</a:t>
            </a:r>
            <a:br>
              <a:rPr lang="en-US" altLang="ja-JP" sz="1000" dirty="0">
                <a:solidFill>
                  <a:srgbClr val="262626"/>
                </a:solidFill>
                <a:latin typeface="Meiryo UI" panose="020B0604030504040204" pitchFamily="50" charset="-128"/>
                <a:ea typeface="Meiryo UI" panose="020B0604030504040204" pitchFamily="50" charset="-128"/>
              </a:rPr>
            </a:br>
            <a:r>
              <a:rPr lang="ja-JP" altLang="en-US" sz="1000">
                <a:solidFill>
                  <a:srgbClr val="262626"/>
                </a:solidFill>
                <a:latin typeface="Meiryo UI" panose="020B0604030504040204" pitchFamily="50" charset="-128"/>
                <a:ea typeface="Meiryo UI" panose="020B0604030504040204" pitchFamily="50" charset="-128"/>
              </a:rPr>
              <a:t>確認（</a:t>
            </a:r>
            <a:r>
              <a:rPr lang="en-US" altLang="ja-JP" sz="1000" dirty="0">
                <a:solidFill>
                  <a:srgbClr val="262626"/>
                </a:solidFill>
                <a:latin typeface="Meiryo UI" panose="020B0604030504040204" pitchFamily="50" charset="-128"/>
                <a:ea typeface="Meiryo UI" panose="020B0604030504040204" pitchFamily="50" charset="-128"/>
              </a:rPr>
              <a:t>TEL</a:t>
            </a:r>
            <a:r>
              <a:rPr lang="ja-JP" altLang="en-US" sz="1000" dirty="0">
                <a:solidFill>
                  <a:srgbClr val="262626"/>
                </a:solidFill>
                <a:latin typeface="Meiryo UI" panose="020B0604030504040204" pitchFamily="50" charset="-128"/>
                <a:ea typeface="Meiryo UI" panose="020B0604030504040204" pitchFamily="50" charset="-128"/>
              </a:rPr>
              <a:t>）</a:t>
            </a:r>
          </a:p>
        </p:txBody>
      </p:sp>
      <p:cxnSp>
        <p:nvCxnSpPr>
          <p:cNvPr id="106" name="コネクタ: カギ線 105">
            <a:extLst>
              <a:ext uri="{FF2B5EF4-FFF2-40B4-BE49-F238E27FC236}">
                <a16:creationId xmlns:a16="http://schemas.microsoft.com/office/drawing/2014/main" id="{2771DF25-7D75-D80F-11EE-BA9C2CEACBF3}"/>
              </a:ext>
            </a:extLst>
          </p:cNvPr>
          <p:cNvCxnSpPr>
            <a:cxnSpLocks/>
            <a:stCxn id="38" idx="3"/>
            <a:endCxn id="44" idx="1"/>
          </p:cNvCxnSpPr>
          <p:nvPr/>
        </p:nvCxnSpPr>
        <p:spPr>
          <a:xfrm>
            <a:off x="3490297" y="3162301"/>
            <a:ext cx="1234103" cy="139699"/>
          </a:xfrm>
          <a:prstGeom prst="bentConnector3">
            <a:avLst>
              <a:gd name="adj1" fmla="val 50000"/>
            </a:avLst>
          </a:prstGeom>
          <a:ln w="19050">
            <a:solidFill>
              <a:srgbClr val="7F7F7F"/>
            </a:solidFill>
            <a:prstDash val="sysDash"/>
            <a:headEnd type="oval"/>
            <a:tailEnd type="triangle"/>
          </a:ln>
        </p:spPr>
        <p:style>
          <a:lnRef idx="2">
            <a:schemeClr val="accent1"/>
          </a:lnRef>
          <a:fillRef idx="0">
            <a:schemeClr val="accent1"/>
          </a:fillRef>
          <a:effectRef idx="1">
            <a:schemeClr val="accent1"/>
          </a:effectRef>
          <a:fontRef idx="minor">
            <a:schemeClr val="tx1"/>
          </a:fontRef>
        </p:style>
      </p:cxnSp>
      <p:sp>
        <p:nvSpPr>
          <p:cNvPr id="112" name="四角形: 角を丸くする 111">
            <a:extLst>
              <a:ext uri="{FF2B5EF4-FFF2-40B4-BE49-F238E27FC236}">
                <a16:creationId xmlns:a16="http://schemas.microsoft.com/office/drawing/2014/main" id="{60BBC38C-E73F-E252-A773-B3EAB733C0E7}"/>
              </a:ext>
            </a:extLst>
          </p:cNvPr>
          <p:cNvSpPr/>
          <p:nvPr/>
        </p:nvSpPr>
        <p:spPr>
          <a:xfrm>
            <a:off x="1305797" y="2656552"/>
            <a:ext cx="178430" cy="130114"/>
          </a:xfrm>
          <a:prstGeom prst="roundRect">
            <a:avLst/>
          </a:prstGeom>
          <a:solidFill>
            <a:srgbClr val="12794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050" b="1" dirty="0"/>
              <a:t>X</a:t>
            </a:r>
            <a:endParaRPr kumimoji="1" lang="ja-JP" altLang="en-US" sz="1050" b="1" dirty="0"/>
          </a:p>
        </p:txBody>
      </p:sp>
      <p:sp>
        <p:nvSpPr>
          <p:cNvPr id="114" name="機能_n_anl">
            <a:extLst>
              <a:ext uri="{FF2B5EF4-FFF2-40B4-BE49-F238E27FC236}">
                <a16:creationId xmlns:a16="http://schemas.microsoft.com/office/drawing/2014/main" id="{A4BBBD5E-7FE4-4E04-8DC0-46B5D3A6736A}"/>
              </a:ext>
            </a:extLst>
          </p:cNvPr>
          <p:cNvSpPr/>
          <p:nvPr/>
        </p:nvSpPr>
        <p:spPr>
          <a:xfrm>
            <a:off x="681968" y="4729480"/>
            <a:ext cx="1288125" cy="355600"/>
          </a:xfrm>
          <a:prstGeom prst="roundRect">
            <a:avLst>
              <a:gd name="adj" fmla="val 12000"/>
            </a:avLst>
          </a:prstGeom>
          <a:noFill/>
          <a:ln w="12700" cap="flat" cmpd="sng" algn="ctr">
            <a:solidFill>
              <a:srgbClr val="8C8C8C"/>
            </a:solidFill>
            <a:prstDash val="dash"/>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lIns="38100" tIns="12700" rIns="38100" bIns="12700" rtlCol="0" anchor="ctr"/>
          <a:lstStyle/>
          <a:p>
            <a:pPr algn="ctr"/>
            <a:r>
              <a:rPr kumimoji="1" lang="ja-JP" altLang="en-US" sz="1000" dirty="0">
                <a:solidFill>
                  <a:srgbClr val="8C8C8C"/>
                </a:solidFill>
                <a:latin typeface="Meiryo UI" panose="020B0604030504040204" pitchFamily="50" charset="-128"/>
                <a:ea typeface="Meiryo UI" panose="020B0604030504040204" pitchFamily="50" charset="-128"/>
              </a:rPr>
              <a:t>注文の分析</a:t>
            </a:r>
            <a:br>
              <a:rPr kumimoji="1" lang="en-US" altLang="ja-JP" sz="1000" dirty="0">
                <a:solidFill>
                  <a:srgbClr val="8C8C8C"/>
                </a:solidFill>
                <a:latin typeface="Meiryo UI" panose="020B0604030504040204" pitchFamily="50" charset="-128"/>
                <a:ea typeface="Meiryo UI" panose="020B0604030504040204" pitchFamily="50" charset="-128"/>
              </a:rPr>
            </a:br>
            <a:r>
              <a:rPr kumimoji="1" lang="ja-JP" altLang="en-US" sz="1000" dirty="0">
                <a:solidFill>
                  <a:srgbClr val="8C8C8C"/>
                </a:solidFill>
                <a:latin typeface="Meiryo UI" panose="020B0604030504040204" pitchFamily="50" charset="-128"/>
                <a:ea typeface="Meiryo UI" panose="020B0604030504040204" pitchFamily="50" charset="-128"/>
              </a:rPr>
              <a:t>（なし）</a:t>
            </a:r>
          </a:p>
        </p:txBody>
      </p:sp>
      <p:sp>
        <p:nvSpPr>
          <p:cNvPr id="119" name="四角形: 角を丸くする 118">
            <a:extLst>
              <a:ext uri="{FF2B5EF4-FFF2-40B4-BE49-F238E27FC236}">
                <a16:creationId xmlns:a16="http://schemas.microsoft.com/office/drawing/2014/main" id="{21DF30A5-EA66-ABC3-90F4-8CF77DB403B9}"/>
              </a:ext>
            </a:extLst>
          </p:cNvPr>
          <p:cNvSpPr/>
          <p:nvPr/>
        </p:nvSpPr>
        <p:spPr>
          <a:xfrm>
            <a:off x="1618935" y="3682999"/>
            <a:ext cx="178430" cy="130114"/>
          </a:xfrm>
          <a:prstGeom prst="roundRect">
            <a:avLst/>
          </a:prstGeom>
          <a:solidFill>
            <a:srgbClr val="12794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050" b="1" dirty="0"/>
              <a:t>X</a:t>
            </a:r>
            <a:endParaRPr kumimoji="1" lang="ja-JP" altLang="en-US" sz="1050" b="1" dirty="0"/>
          </a:p>
        </p:txBody>
      </p:sp>
    </p:spTree>
    <p:extLst>
      <p:ext uri="{BB962C8B-B14F-4D97-AF65-F5344CB8AC3E}">
        <p14:creationId xmlns:p14="http://schemas.microsoft.com/office/powerpoint/2010/main" val="30683052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85120F-C26A-252D-CFAB-73B40084F420}"/>
            </a:ext>
          </a:extLst>
        </p:cNvPr>
        <p:cNvGrpSpPr/>
        <p:nvPr/>
      </p:nvGrpSpPr>
      <p:grpSpPr>
        <a:xfrm>
          <a:off x="0" y="0"/>
          <a:ext cx="0" cy="0"/>
          <a:chOff x="0" y="0"/>
          <a:chExt cx="0" cy="0"/>
        </a:xfrm>
      </p:grpSpPr>
      <p:sp>
        <p:nvSpPr>
          <p:cNvPr id="87" name="枠_A">
            <a:extLst>
              <a:ext uri="{FF2B5EF4-FFF2-40B4-BE49-F238E27FC236}">
                <a16:creationId xmlns:a16="http://schemas.microsoft.com/office/drawing/2014/main" id="{C0976428-4154-EFFD-88F5-9E27216CE069}"/>
              </a:ext>
            </a:extLst>
          </p:cNvPr>
          <p:cNvSpPr/>
          <p:nvPr/>
        </p:nvSpPr>
        <p:spPr>
          <a:xfrm>
            <a:off x="380999" y="5648338"/>
            <a:ext cx="11429999" cy="753969"/>
          </a:xfrm>
          <a:prstGeom prst="rect">
            <a:avLst/>
          </a:prstGeom>
          <a:solidFill>
            <a:schemeClr val="bg1"/>
          </a:solidFill>
          <a:ln w="19050" cap="flat" cmpd="sng" algn="ctr">
            <a:solidFill>
              <a:schemeClr val="tx1">
                <a:lumMod val="65000"/>
                <a:lumOff val="35000"/>
              </a:schemeClr>
            </a:solid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四角形: 角を丸くする 61">
            <a:extLst>
              <a:ext uri="{FF2B5EF4-FFF2-40B4-BE49-F238E27FC236}">
                <a16:creationId xmlns:a16="http://schemas.microsoft.com/office/drawing/2014/main" id="{92E3075B-4613-8B3C-2052-64D8820BD479}"/>
              </a:ext>
            </a:extLst>
          </p:cNvPr>
          <p:cNvSpPr/>
          <p:nvPr/>
        </p:nvSpPr>
        <p:spPr>
          <a:xfrm>
            <a:off x="7518400" y="864756"/>
            <a:ext cx="4342295" cy="346363"/>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F37D41DF-78C7-7C0D-B520-A8369CFB9E3C}"/>
              </a:ext>
            </a:extLst>
          </p:cNvPr>
          <p:cNvSpPr/>
          <p:nvPr/>
        </p:nvSpPr>
        <p:spPr>
          <a:xfrm>
            <a:off x="381000" y="177800"/>
            <a:ext cx="6604000" cy="482600"/>
          </a:xfrm>
          <a:prstGeom prst="rect">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38100" tIns="12700" rIns="38100" bIns="12700" rtlCol="0" anchor="ctr"/>
          <a:lstStyle/>
          <a:p>
            <a:r>
              <a:rPr lang="ja-JP" altLang="en-US" sz="2200" b="1" dirty="0">
                <a:solidFill>
                  <a:srgbClr val="262626"/>
                </a:solidFill>
                <a:latin typeface="Meiryo UI" panose="020B0604030504040204" pitchFamily="50" charset="-128"/>
                <a:ea typeface="Meiryo UI" panose="020B0604030504040204" pitchFamily="50" charset="-128"/>
              </a:rPr>
              <a:t>今のシステム全体像：課題のあるところ</a:t>
            </a:r>
          </a:p>
        </p:txBody>
      </p:sp>
      <p:cxnSp>
        <p:nvCxnSpPr>
          <p:cNvPr id="3" name="直線コネクタ 2">
            <a:extLst>
              <a:ext uri="{FF2B5EF4-FFF2-40B4-BE49-F238E27FC236}">
                <a16:creationId xmlns:a16="http://schemas.microsoft.com/office/drawing/2014/main" id="{C894A1A8-127B-B766-946F-7B0FED7BAD31}"/>
              </a:ext>
            </a:extLst>
          </p:cNvPr>
          <p:cNvCxnSpPr/>
          <p:nvPr/>
        </p:nvCxnSpPr>
        <p:spPr>
          <a:xfrm>
            <a:off x="381000" y="736600"/>
            <a:ext cx="11430000" cy="0"/>
          </a:xfrm>
          <a:prstGeom prst="line">
            <a:avLst/>
          </a:prstGeom>
          <a:ln w="12700">
            <a:solidFill>
              <a:srgbClr val="BFBFBF"/>
            </a:solidFill>
          </a:ln>
        </p:spPr>
        <p:style>
          <a:lnRef idx="2">
            <a:schemeClr val="accent1"/>
          </a:lnRef>
          <a:fillRef idx="0">
            <a:schemeClr val="accent1"/>
          </a:fillRef>
          <a:effectRef idx="1">
            <a:schemeClr val="accent1"/>
          </a:effectRef>
          <a:fontRef idx="minor">
            <a:schemeClr val="tx1"/>
          </a:fontRef>
        </p:style>
      </p:cxnSp>
      <p:sp>
        <p:nvSpPr>
          <p:cNvPr id="4" name="正方形/長方形 3">
            <a:extLst>
              <a:ext uri="{FF2B5EF4-FFF2-40B4-BE49-F238E27FC236}">
                <a16:creationId xmlns:a16="http://schemas.microsoft.com/office/drawing/2014/main" id="{F45D6353-40C6-2295-D193-5C62C5F93F34}"/>
              </a:ext>
            </a:extLst>
          </p:cNvPr>
          <p:cNvSpPr/>
          <p:nvPr/>
        </p:nvSpPr>
        <p:spPr>
          <a:xfrm>
            <a:off x="381000" y="812800"/>
            <a:ext cx="11430000" cy="381000"/>
          </a:xfrm>
          <a:prstGeom prst="rect">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38100" tIns="12700" rIns="38100" bIns="12700" rtlCol="0" anchor="ctr"/>
          <a:lstStyle/>
          <a:p>
            <a:r>
              <a:rPr kumimoji="1" lang="ja-JP" altLang="en-US" sz="1500" b="1">
                <a:solidFill>
                  <a:srgbClr val="262626"/>
                </a:solidFill>
                <a:latin typeface="Meiryo UI" panose="020B0604030504040204" pitchFamily="50" charset="-128"/>
                <a:ea typeface="Meiryo UI" panose="020B0604030504040204" pitchFamily="50" charset="-128"/>
              </a:rPr>
              <a:t>●注文は</a:t>
            </a:r>
            <a:r>
              <a:rPr kumimoji="1" lang="en-US" altLang="ja-JP" sz="1500" b="1">
                <a:solidFill>
                  <a:srgbClr val="262626"/>
                </a:solidFill>
                <a:latin typeface="Meiryo UI" panose="020B0604030504040204" pitchFamily="50" charset="-128"/>
                <a:ea typeface="Meiryo UI" panose="020B0604030504040204" pitchFamily="50" charset="-128"/>
              </a:rPr>
              <a:t>FAX</a:t>
            </a:r>
            <a:r>
              <a:rPr kumimoji="1" lang="ja-JP" altLang="en-US" sz="1500" b="1">
                <a:solidFill>
                  <a:srgbClr val="262626"/>
                </a:solidFill>
                <a:latin typeface="Meiryo UI" panose="020B0604030504040204" pitchFamily="50" charset="-128"/>
                <a:ea typeface="Meiryo UI" panose="020B0604030504040204" pitchFamily="50" charset="-128"/>
              </a:rPr>
              <a:t>と</a:t>
            </a:r>
            <a:r>
              <a:rPr kumimoji="1" lang="en-US" altLang="ja-JP" sz="1500" b="1">
                <a:solidFill>
                  <a:srgbClr val="262626"/>
                </a:solidFill>
                <a:latin typeface="Meiryo UI" panose="020B0604030504040204" pitchFamily="50" charset="-128"/>
                <a:ea typeface="Meiryo UI" panose="020B0604030504040204" pitchFamily="50" charset="-128"/>
              </a:rPr>
              <a:t>Excel</a:t>
            </a:r>
            <a:r>
              <a:rPr kumimoji="1" lang="ja-JP" altLang="en-US" sz="1500" b="1">
                <a:solidFill>
                  <a:srgbClr val="262626"/>
                </a:solidFill>
                <a:latin typeface="Meiryo UI" panose="020B0604030504040204" pitchFamily="50" charset="-128"/>
                <a:ea typeface="Meiryo UI" panose="020B0604030504040204" pitchFamily="50" charset="-128"/>
              </a:rPr>
              <a:t>で受けて、基幹システムには手で打ち直している</a:t>
            </a:r>
          </a:p>
        </p:txBody>
      </p:sp>
      <p:sp>
        <p:nvSpPr>
          <p:cNvPr id="5" name="正方形/長方形 4">
            <a:extLst>
              <a:ext uri="{FF2B5EF4-FFF2-40B4-BE49-F238E27FC236}">
                <a16:creationId xmlns:a16="http://schemas.microsoft.com/office/drawing/2014/main" id="{5246FFFE-967D-C66D-E2E1-C59C84597CC7}"/>
              </a:ext>
            </a:extLst>
          </p:cNvPr>
          <p:cNvSpPr/>
          <p:nvPr/>
        </p:nvSpPr>
        <p:spPr>
          <a:xfrm>
            <a:off x="7646396" y="913699"/>
            <a:ext cx="431800" cy="228600"/>
          </a:xfrm>
          <a:prstGeom prst="rect">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38100" tIns="12700" rIns="38100" bIns="12700" rtlCol="0" anchor="ctr"/>
          <a:lstStyle/>
          <a:p>
            <a:r>
              <a:rPr kumimoji="1" lang="ja-JP" altLang="en-US" sz="900" dirty="0">
                <a:solidFill>
                  <a:srgbClr val="595959"/>
                </a:solidFill>
                <a:latin typeface="Meiryo UI" panose="020B0604030504040204" pitchFamily="50" charset="-128"/>
                <a:ea typeface="Meiryo UI" panose="020B0604030504040204" pitchFamily="50" charset="-128"/>
              </a:rPr>
              <a:t>凡例：</a:t>
            </a:r>
          </a:p>
        </p:txBody>
      </p:sp>
      <p:sp>
        <p:nvSpPr>
          <p:cNvPr id="6" name="四角形: 角を丸くする 5">
            <a:extLst>
              <a:ext uri="{FF2B5EF4-FFF2-40B4-BE49-F238E27FC236}">
                <a16:creationId xmlns:a16="http://schemas.microsoft.com/office/drawing/2014/main" id="{08D788AE-B02C-FBDC-866C-AFAEADB0CB68}"/>
              </a:ext>
            </a:extLst>
          </p:cNvPr>
          <p:cNvSpPr/>
          <p:nvPr/>
        </p:nvSpPr>
        <p:spPr>
          <a:xfrm>
            <a:off x="8232138" y="951799"/>
            <a:ext cx="330200" cy="165100"/>
          </a:xfrm>
          <a:prstGeom prst="roundRect">
            <a:avLst>
              <a:gd name="adj" fmla="val 12000"/>
            </a:avLst>
          </a:prstGeom>
          <a:solidFill>
            <a:srgbClr val="FFFFFF"/>
          </a:solidFill>
          <a:ln w="12700">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a:extLst>
              <a:ext uri="{FF2B5EF4-FFF2-40B4-BE49-F238E27FC236}">
                <a16:creationId xmlns:a16="http://schemas.microsoft.com/office/drawing/2014/main" id="{328ACF95-2EC9-B492-21DB-6215994014A1}"/>
              </a:ext>
            </a:extLst>
          </p:cNvPr>
          <p:cNvSpPr/>
          <p:nvPr/>
        </p:nvSpPr>
        <p:spPr>
          <a:xfrm>
            <a:off x="8587738" y="913699"/>
            <a:ext cx="952500" cy="228600"/>
          </a:xfrm>
          <a:prstGeom prst="rect">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38100" tIns="12700" rIns="38100" bIns="12700" rtlCol="0" anchor="ctr"/>
          <a:lstStyle/>
          <a:p>
            <a:r>
              <a:rPr kumimoji="1" lang="zh-TW" altLang="en-US" sz="900" dirty="0">
                <a:solidFill>
                  <a:srgbClr val="595959"/>
                </a:solidFill>
                <a:latin typeface="Meiryo UI" panose="020B0604030504040204" pitchFamily="50" charset="-128"/>
                <a:ea typeface="Meiryo UI" panose="020B0604030504040204" pitchFamily="50" charset="-128"/>
              </a:rPr>
              <a:t>機能（管理）</a:t>
            </a:r>
            <a:endParaRPr kumimoji="1" lang="ja-JP" altLang="en-US" sz="900" dirty="0">
              <a:solidFill>
                <a:srgbClr val="595959"/>
              </a:solidFill>
              <a:latin typeface="Meiryo UI" panose="020B0604030504040204" pitchFamily="50" charset="-128"/>
              <a:ea typeface="Meiryo UI" panose="020B0604030504040204" pitchFamily="50" charset="-128"/>
            </a:endParaRPr>
          </a:p>
        </p:txBody>
      </p:sp>
      <p:cxnSp>
        <p:nvCxnSpPr>
          <p:cNvPr id="10" name="直線コネクタ 9">
            <a:extLst>
              <a:ext uri="{FF2B5EF4-FFF2-40B4-BE49-F238E27FC236}">
                <a16:creationId xmlns:a16="http://schemas.microsoft.com/office/drawing/2014/main" id="{D8A37E5F-37F2-89C2-B714-221A908B5812}"/>
              </a:ext>
            </a:extLst>
          </p:cNvPr>
          <p:cNvCxnSpPr/>
          <p:nvPr/>
        </p:nvCxnSpPr>
        <p:spPr>
          <a:xfrm>
            <a:off x="9718458" y="1027999"/>
            <a:ext cx="248085" cy="0"/>
          </a:xfrm>
          <a:prstGeom prst="line">
            <a:avLst/>
          </a:prstGeom>
          <a:ln w="19050">
            <a:solidFill>
              <a:srgbClr val="7F7F7F"/>
            </a:solidFill>
            <a:prstDash val="sysDash"/>
            <a:tailEnd type="triangle"/>
          </a:ln>
        </p:spPr>
        <p:style>
          <a:lnRef idx="2">
            <a:schemeClr val="accent1"/>
          </a:lnRef>
          <a:fillRef idx="0">
            <a:schemeClr val="accent1"/>
          </a:fillRef>
          <a:effectRef idx="1">
            <a:schemeClr val="accent1"/>
          </a:effectRef>
          <a:fontRef idx="minor">
            <a:schemeClr val="tx1"/>
          </a:fontRef>
        </p:style>
      </p:cxnSp>
      <p:sp>
        <p:nvSpPr>
          <p:cNvPr id="11" name="正方形/長方形 10">
            <a:extLst>
              <a:ext uri="{FF2B5EF4-FFF2-40B4-BE49-F238E27FC236}">
                <a16:creationId xmlns:a16="http://schemas.microsoft.com/office/drawing/2014/main" id="{8C9604CF-FC46-45EE-FC93-0E00B35F7AA8}"/>
              </a:ext>
            </a:extLst>
          </p:cNvPr>
          <p:cNvSpPr/>
          <p:nvPr/>
        </p:nvSpPr>
        <p:spPr>
          <a:xfrm>
            <a:off x="10033000" y="913699"/>
            <a:ext cx="711200" cy="228600"/>
          </a:xfrm>
          <a:prstGeom prst="rect">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38100" tIns="12700" rIns="38100" bIns="12700" rtlCol="0" anchor="ctr"/>
          <a:lstStyle/>
          <a:p>
            <a:r>
              <a:rPr kumimoji="1" lang="ja-JP" altLang="en-US" sz="900">
                <a:solidFill>
                  <a:srgbClr val="595959"/>
                </a:solidFill>
                <a:latin typeface="Meiryo UI" panose="020B0604030504040204" pitchFamily="50" charset="-128"/>
                <a:ea typeface="Meiryo UI" panose="020B0604030504040204" pitchFamily="50" charset="-128"/>
              </a:rPr>
              <a:t>手動連携</a:t>
            </a:r>
          </a:p>
        </p:txBody>
      </p:sp>
      <p:cxnSp>
        <p:nvCxnSpPr>
          <p:cNvPr id="12" name="直線コネクタ 11">
            <a:extLst>
              <a:ext uri="{FF2B5EF4-FFF2-40B4-BE49-F238E27FC236}">
                <a16:creationId xmlns:a16="http://schemas.microsoft.com/office/drawing/2014/main" id="{9E9C4BF9-18AC-6AC5-B1BC-DF496599D379}"/>
              </a:ext>
            </a:extLst>
          </p:cNvPr>
          <p:cNvCxnSpPr/>
          <p:nvPr/>
        </p:nvCxnSpPr>
        <p:spPr>
          <a:xfrm>
            <a:off x="10785258" y="1027999"/>
            <a:ext cx="248085" cy="0"/>
          </a:xfrm>
          <a:prstGeom prst="line">
            <a:avLst/>
          </a:prstGeom>
          <a:ln w="19050">
            <a:solidFill>
              <a:srgbClr val="7F7F7F"/>
            </a:solidFill>
            <a:tailEnd type="triangle"/>
          </a:ln>
        </p:spPr>
        <p:style>
          <a:lnRef idx="2">
            <a:schemeClr val="accent1"/>
          </a:lnRef>
          <a:fillRef idx="0">
            <a:schemeClr val="accent1"/>
          </a:fillRef>
          <a:effectRef idx="1">
            <a:schemeClr val="accent1"/>
          </a:effectRef>
          <a:fontRef idx="minor">
            <a:schemeClr val="tx1"/>
          </a:fontRef>
        </p:style>
      </p:cxnSp>
      <p:sp>
        <p:nvSpPr>
          <p:cNvPr id="13" name="正方形/長方形 12">
            <a:extLst>
              <a:ext uri="{FF2B5EF4-FFF2-40B4-BE49-F238E27FC236}">
                <a16:creationId xmlns:a16="http://schemas.microsoft.com/office/drawing/2014/main" id="{A7C2473A-2C20-8A90-3F98-696A74CC06A6}"/>
              </a:ext>
            </a:extLst>
          </p:cNvPr>
          <p:cNvSpPr/>
          <p:nvPr/>
        </p:nvSpPr>
        <p:spPr>
          <a:xfrm>
            <a:off x="11099800" y="913699"/>
            <a:ext cx="711200" cy="228600"/>
          </a:xfrm>
          <a:prstGeom prst="rect">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38100" tIns="12700" rIns="38100" bIns="12700" rtlCol="0" anchor="ctr"/>
          <a:lstStyle/>
          <a:p>
            <a:r>
              <a:rPr kumimoji="1" lang="ja-JP" altLang="en-US" sz="900">
                <a:solidFill>
                  <a:srgbClr val="595959"/>
                </a:solidFill>
                <a:latin typeface="Meiryo UI" panose="020B0604030504040204" pitchFamily="50" charset="-128"/>
                <a:ea typeface="Meiryo UI" panose="020B0604030504040204" pitchFamily="50" charset="-128"/>
              </a:rPr>
              <a:t>自動連携</a:t>
            </a:r>
          </a:p>
        </p:txBody>
      </p:sp>
      <p:sp>
        <p:nvSpPr>
          <p:cNvPr id="14" name="枠_A">
            <a:extLst>
              <a:ext uri="{FF2B5EF4-FFF2-40B4-BE49-F238E27FC236}">
                <a16:creationId xmlns:a16="http://schemas.microsoft.com/office/drawing/2014/main" id="{FC0BA944-16C2-3CAA-E7E7-8C11B9C9BAFF}"/>
              </a:ext>
            </a:extLst>
          </p:cNvPr>
          <p:cNvSpPr/>
          <p:nvPr/>
        </p:nvSpPr>
        <p:spPr>
          <a:xfrm>
            <a:off x="381000" y="1371600"/>
            <a:ext cx="3365500" cy="4114800"/>
          </a:xfrm>
          <a:prstGeom prst="rect">
            <a:avLst/>
          </a:prstGeom>
          <a:solidFill>
            <a:srgbClr val="F2F2F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14">
            <a:extLst>
              <a:ext uri="{FF2B5EF4-FFF2-40B4-BE49-F238E27FC236}">
                <a16:creationId xmlns:a16="http://schemas.microsoft.com/office/drawing/2014/main" id="{7A2B6AC8-796C-FC99-DB26-FEC852C898AE}"/>
              </a:ext>
            </a:extLst>
          </p:cNvPr>
          <p:cNvSpPr/>
          <p:nvPr/>
        </p:nvSpPr>
        <p:spPr>
          <a:xfrm>
            <a:off x="482600" y="1422400"/>
            <a:ext cx="3162300" cy="254000"/>
          </a:xfrm>
          <a:prstGeom prst="rect">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38100" tIns="12700" rIns="38100" bIns="12700" rtlCol="0" anchor="ctr"/>
          <a:lstStyle/>
          <a:p>
            <a:r>
              <a:rPr kumimoji="1" lang="ja-JP" altLang="en-US" sz="1050" b="1">
                <a:solidFill>
                  <a:srgbClr val="7F7F7F"/>
                </a:solidFill>
                <a:latin typeface="Meiryo UI" panose="020B0604030504040204" pitchFamily="50" charset="-128"/>
                <a:ea typeface="Meiryo UI" panose="020B0604030504040204" pitchFamily="50" charset="-128"/>
              </a:rPr>
              <a:t>受注（お店とのやりとり）</a:t>
            </a:r>
          </a:p>
        </p:txBody>
      </p:sp>
      <p:sp>
        <p:nvSpPr>
          <p:cNvPr id="16" name="枠_B">
            <a:extLst>
              <a:ext uri="{FF2B5EF4-FFF2-40B4-BE49-F238E27FC236}">
                <a16:creationId xmlns:a16="http://schemas.microsoft.com/office/drawing/2014/main" id="{A294D1EE-F592-18A4-83F1-CDD200CAF640}"/>
              </a:ext>
            </a:extLst>
          </p:cNvPr>
          <p:cNvSpPr/>
          <p:nvPr/>
        </p:nvSpPr>
        <p:spPr>
          <a:xfrm>
            <a:off x="4445000" y="1371600"/>
            <a:ext cx="3365500" cy="4114800"/>
          </a:xfrm>
          <a:prstGeom prst="rect">
            <a:avLst/>
          </a:prstGeom>
          <a:solidFill>
            <a:srgbClr val="F2F2F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a:extLst>
              <a:ext uri="{FF2B5EF4-FFF2-40B4-BE49-F238E27FC236}">
                <a16:creationId xmlns:a16="http://schemas.microsoft.com/office/drawing/2014/main" id="{DF22F93F-9A34-1443-CA5C-E07281C95E7C}"/>
              </a:ext>
            </a:extLst>
          </p:cNvPr>
          <p:cNvSpPr/>
          <p:nvPr/>
        </p:nvSpPr>
        <p:spPr>
          <a:xfrm>
            <a:off x="4546600" y="1422400"/>
            <a:ext cx="3162300" cy="254000"/>
          </a:xfrm>
          <a:prstGeom prst="rect">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38100" tIns="12700" rIns="38100" bIns="12700" rtlCol="0" anchor="ctr"/>
          <a:lstStyle/>
          <a:p>
            <a:r>
              <a:rPr kumimoji="1" lang="ja-JP" altLang="en-US" sz="1050" b="1">
                <a:solidFill>
                  <a:srgbClr val="7F7F7F"/>
                </a:solidFill>
                <a:latin typeface="Meiryo UI" panose="020B0604030504040204" pitchFamily="50" charset="-128"/>
                <a:ea typeface="Meiryo UI" panose="020B0604030504040204" pitchFamily="50" charset="-128"/>
              </a:rPr>
              <a:t>在庫・出荷・請求</a:t>
            </a:r>
          </a:p>
        </p:txBody>
      </p:sp>
      <p:sp>
        <p:nvSpPr>
          <p:cNvPr id="18" name="枠_C">
            <a:extLst>
              <a:ext uri="{FF2B5EF4-FFF2-40B4-BE49-F238E27FC236}">
                <a16:creationId xmlns:a16="http://schemas.microsoft.com/office/drawing/2014/main" id="{95693A46-43B1-6A65-EB05-462277BD3899}"/>
              </a:ext>
            </a:extLst>
          </p:cNvPr>
          <p:cNvSpPr/>
          <p:nvPr/>
        </p:nvSpPr>
        <p:spPr>
          <a:xfrm>
            <a:off x="8445500" y="1371600"/>
            <a:ext cx="3365500" cy="4114800"/>
          </a:xfrm>
          <a:prstGeom prst="rect">
            <a:avLst/>
          </a:prstGeom>
          <a:solidFill>
            <a:srgbClr val="F2F2F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a:extLst>
              <a:ext uri="{FF2B5EF4-FFF2-40B4-BE49-F238E27FC236}">
                <a16:creationId xmlns:a16="http://schemas.microsoft.com/office/drawing/2014/main" id="{6792CB68-B93C-59E8-D497-1CDD3A879EA5}"/>
              </a:ext>
            </a:extLst>
          </p:cNvPr>
          <p:cNvSpPr/>
          <p:nvPr/>
        </p:nvSpPr>
        <p:spPr>
          <a:xfrm>
            <a:off x="8547100" y="1422400"/>
            <a:ext cx="3162300" cy="254000"/>
          </a:xfrm>
          <a:prstGeom prst="rect">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38100" tIns="12700" rIns="38100" bIns="12700" rtlCol="0" anchor="ctr"/>
          <a:lstStyle/>
          <a:p>
            <a:r>
              <a:rPr kumimoji="1" lang="ja-JP" altLang="en-US" sz="1050" b="1">
                <a:solidFill>
                  <a:srgbClr val="7F7F7F"/>
                </a:solidFill>
                <a:latin typeface="Meiryo UI" panose="020B0604030504040204" pitchFamily="50" charset="-128"/>
                <a:ea typeface="Meiryo UI" panose="020B0604030504040204" pitchFamily="50" charset="-128"/>
              </a:rPr>
              <a:t>会計・社内</a:t>
            </a:r>
          </a:p>
        </p:txBody>
      </p:sp>
      <p:sp>
        <p:nvSpPr>
          <p:cNvPr id="20" name="sys_fax">
            <a:extLst>
              <a:ext uri="{FF2B5EF4-FFF2-40B4-BE49-F238E27FC236}">
                <a16:creationId xmlns:a16="http://schemas.microsoft.com/office/drawing/2014/main" id="{038641FD-5A74-53BC-45DF-405C10820FAB}"/>
              </a:ext>
            </a:extLst>
          </p:cNvPr>
          <p:cNvSpPr/>
          <p:nvPr/>
        </p:nvSpPr>
        <p:spPr>
          <a:xfrm>
            <a:off x="508000" y="2570480"/>
            <a:ext cx="3111500" cy="889000"/>
          </a:xfrm>
          <a:prstGeom prst="rect">
            <a:avLst/>
          </a:prstGeom>
          <a:solidFill>
            <a:srgbClr val="FFFFFF"/>
          </a:solidFill>
          <a:ln w="12700">
            <a:solidFill>
              <a:srgbClr val="A6A6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1" name="sys_fax_head">
            <a:extLst>
              <a:ext uri="{FF2B5EF4-FFF2-40B4-BE49-F238E27FC236}">
                <a16:creationId xmlns:a16="http://schemas.microsoft.com/office/drawing/2014/main" id="{1E2891FC-A885-81E0-BA74-33B452038A32}"/>
              </a:ext>
            </a:extLst>
          </p:cNvPr>
          <p:cNvSpPr/>
          <p:nvPr/>
        </p:nvSpPr>
        <p:spPr>
          <a:xfrm>
            <a:off x="508000" y="2570480"/>
            <a:ext cx="3111500" cy="279400"/>
          </a:xfrm>
          <a:prstGeom prst="rect">
            <a:avLst/>
          </a:prstGeom>
          <a:solidFill>
            <a:srgbClr val="595959"/>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108000" tIns="12700" rIns="38100" bIns="12700" rtlCol="0" anchor="ctr"/>
          <a:lstStyle/>
          <a:p>
            <a:r>
              <a:rPr lang="ja-JP" altLang="en-US" sz="1050" b="1" dirty="0">
                <a:solidFill>
                  <a:srgbClr val="FFFFFF"/>
                </a:solidFill>
                <a:latin typeface="Meiryo UI" panose="020B0604030504040204" pitchFamily="50" charset="-128"/>
                <a:ea typeface="Meiryo UI" panose="020B0604030504040204" pitchFamily="50" charset="-128"/>
              </a:rPr>
              <a:t>受注管理（      </a:t>
            </a:r>
            <a:r>
              <a:rPr lang="en-US" altLang="ja-JP" sz="1050" b="1" dirty="0">
                <a:solidFill>
                  <a:srgbClr val="FFFFFF"/>
                </a:solidFill>
                <a:latin typeface="Meiryo UI" panose="020B0604030504040204" pitchFamily="50" charset="-128"/>
                <a:ea typeface="Meiryo UI" panose="020B0604030504040204" pitchFamily="50" charset="-128"/>
              </a:rPr>
              <a:t>jyuchu.xls</a:t>
            </a:r>
            <a:r>
              <a:rPr lang="ja-JP" altLang="en-US" sz="1050" b="1" dirty="0">
                <a:solidFill>
                  <a:srgbClr val="FFFFFF"/>
                </a:solidFill>
                <a:latin typeface="Meiryo UI" panose="020B0604030504040204" pitchFamily="50" charset="-128"/>
                <a:ea typeface="Meiryo UI" panose="020B0604030504040204" pitchFamily="50" charset="-128"/>
              </a:rPr>
              <a:t>）</a:t>
            </a:r>
          </a:p>
        </p:txBody>
      </p:sp>
      <p:sp>
        <p:nvSpPr>
          <p:cNvPr id="22" name="sys_order">
            <a:extLst>
              <a:ext uri="{FF2B5EF4-FFF2-40B4-BE49-F238E27FC236}">
                <a16:creationId xmlns:a16="http://schemas.microsoft.com/office/drawing/2014/main" id="{ACC73311-F871-5F56-779C-020324245CA7}"/>
              </a:ext>
            </a:extLst>
          </p:cNvPr>
          <p:cNvSpPr/>
          <p:nvPr/>
        </p:nvSpPr>
        <p:spPr>
          <a:xfrm>
            <a:off x="508000" y="3596640"/>
            <a:ext cx="3111500" cy="889000"/>
          </a:xfrm>
          <a:prstGeom prst="rect">
            <a:avLst/>
          </a:prstGeom>
          <a:solidFill>
            <a:srgbClr val="FFFFFF"/>
          </a:solidFill>
          <a:ln w="12700">
            <a:solidFill>
              <a:srgbClr val="A6A6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3" name="sys_order_head">
            <a:extLst>
              <a:ext uri="{FF2B5EF4-FFF2-40B4-BE49-F238E27FC236}">
                <a16:creationId xmlns:a16="http://schemas.microsoft.com/office/drawing/2014/main" id="{6BBE44F5-6191-4436-F148-BA9AE34F21B8}"/>
              </a:ext>
            </a:extLst>
          </p:cNvPr>
          <p:cNvSpPr/>
          <p:nvPr/>
        </p:nvSpPr>
        <p:spPr>
          <a:xfrm>
            <a:off x="508000" y="3596640"/>
            <a:ext cx="3111500" cy="279400"/>
          </a:xfrm>
          <a:prstGeom prst="rect">
            <a:avLst/>
          </a:prstGeom>
          <a:solidFill>
            <a:srgbClr val="595959"/>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108000" tIns="12700" rIns="38100" bIns="12700" rtlCol="0" anchor="ctr"/>
          <a:lstStyle/>
          <a:p>
            <a:r>
              <a:rPr lang="ja-JP" altLang="en-US" sz="1050" b="1" dirty="0">
                <a:solidFill>
                  <a:srgbClr val="FFFFFF"/>
                </a:solidFill>
                <a:latin typeface="Meiryo UI" panose="020B0604030504040204" pitchFamily="50" charset="-128"/>
                <a:ea typeface="Meiryo UI" panose="020B0604030504040204" pitchFamily="50" charset="-128"/>
              </a:rPr>
              <a:t>販売価格管理 （      </a:t>
            </a:r>
            <a:r>
              <a:rPr lang="en-US" altLang="ja-JP" sz="1050" b="1" dirty="0">
                <a:solidFill>
                  <a:srgbClr val="FFFFFF"/>
                </a:solidFill>
                <a:latin typeface="Meiryo UI" panose="020B0604030504040204" pitchFamily="50" charset="-128"/>
                <a:ea typeface="Meiryo UI" panose="020B0604030504040204" pitchFamily="50" charset="-128"/>
              </a:rPr>
              <a:t>kakaku.xls</a:t>
            </a:r>
            <a:r>
              <a:rPr lang="ja-JP" altLang="en-US" sz="1050" b="1" dirty="0">
                <a:solidFill>
                  <a:srgbClr val="FFFFFF"/>
                </a:solidFill>
                <a:latin typeface="Meiryo UI" panose="020B0604030504040204" pitchFamily="50" charset="-128"/>
                <a:ea typeface="Meiryo UI" panose="020B0604030504040204" pitchFamily="50" charset="-128"/>
              </a:rPr>
              <a:t>）</a:t>
            </a:r>
          </a:p>
        </p:txBody>
      </p:sp>
      <p:sp>
        <p:nvSpPr>
          <p:cNvPr id="26" name="sys_core">
            <a:extLst>
              <a:ext uri="{FF2B5EF4-FFF2-40B4-BE49-F238E27FC236}">
                <a16:creationId xmlns:a16="http://schemas.microsoft.com/office/drawing/2014/main" id="{E49AE1E1-9737-FDCD-8415-2EB7F0808294}"/>
              </a:ext>
            </a:extLst>
          </p:cNvPr>
          <p:cNvSpPr/>
          <p:nvPr/>
        </p:nvSpPr>
        <p:spPr>
          <a:xfrm>
            <a:off x="4572000" y="1727200"/>
            <a:ext cx="3111500" cy="1905000"/>
          </a:xfrm>
          <a:prstGeom prst="rect">
            <a:avLst/>
          </a:prstGeom>
          <a:solidFill>
            <a:srgbClr val="FFFFFF"/>
          </a:solidFill>
          <a:ln w="12700">
            <a:solidFill>
              <a:srgbClr val="A6A6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sys_core_head">
            <a:extLst>
              <a:ext uri="{FF2B5EF4-FFF2-40B4-BE49-F238E27FC236}">
                <a16:creationId xmlns:a16="http://schemas.microsoft.com/office/drawing/2014/main" id="{5EB764FE-3C38-4628-D0B7-B8F52DA3B6AF}"/>
              </a:ext>
            </a:extLst>
          </p:cNvPr>
          <p:cNvSpPr/>
          <p:nvPr/>
        </p:nvSpPr>
        <p:spPr>
          <a:xfrm>
            <a:off x="4572000" y="1727200"/>
            <a:ext cx="3111500" cy="279400"/>
          </a:xfrm>
          <a:prstGeom prst="rect">
            <a:avLst/>
          </a:prstGeom>
          <a:solidFill>
            <a:srgbClr val="595959"/>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108000" tIns="12700" rIns="38100" bIns="12700" rtlCol="0" anchor="ctr"/>
          <a:lstStyle/>
          <a:p>
            <a:r>
              <a:rPr kumimoji="1" lang="ja-JP" altLang="en-US" sz="1050" b="1">
                <a:solidFill>
                  <a:srgbClr val="FFFFFF"/>
                </a:solidFill>
                <a:latin typeface="Meiryo UI" panose="020B0604030504040204" pitchFamily="50" charset="-128"/>
                <a:ea typeface="Meiryo UI" panose="020B0604030504040204" pitchFamily="50" charset="-128"/>
              </a:rPr>
              <a:t>基幹システム</a:t>
            </a:r>
          </a:p>
        </p:txBody>
      </p:sp>
      <p:sp>
        <p:nvSpPr>
          <p:cNvPr id="28" name="sys_ship">
            <a:extLst>
              <a:ext uri="{FF2B5EF4-FFF2-40B4-BE49-F238E27FC236}">
                <a16:creationId xmlns:a16="http://schemas.microsoft.com/office/drawing/2014/main" id="{EA18D806-9C1D-8019-C9F7-40A1F69B72B4}"/>
              </a:ext>
            </a:extLst>
          </p:cNvPr>
          <p:cNvSpPr/>
          <p:nvPr/>
        </p:nvSpPr>
        <p:spPr>
          <a:xfrm>
            <a:off x="4572000" y="3840480"/>
            <a:ext cx="3111500" cy="889000"/>
          </a:xfrm>
          <a:prstGeom prst="rect">
            <a:avLst/>
          </a:prstGeom>
          <a:solidFill>
            <a:srgbClr val="FFFFFF"/>
          </a:solidFill>
          <a:ln w="12700">
            <a:solidFill>
              <a:srgbClr val="A6A6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9" name="sys_ship_head">
            <a:extLst>
              <a:ext uri="{FF2B5EF4-FFF2-40B4-BE49-F238E27FC236}">
                <a16:creationId xmlns:a16="http://schemas.microsoft.com/office/drawing/2014/main" id="{1A038810-A37E-5A4A-F034-77DE51908833}"/>
              </a:ext>
            </a:extLst>
          </p:cNvPr>
          <p:cNvSpPr/>
          <p:nvPr/>
        </p:nvSpPr>
        <p:spPr>
          <a:xfrm>
            <a:off x="4572000" y="3840480"/>
            <a:ext cx="3111500" cy="279400"/>
          </a:xfrm>
          <a:prstGeom prst="rect">
            <a:avLst/>
          </a:prstGeom>
          <a:solidFill>
            <a:srgbClr val="595959"/>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108000" tIns="12700" rIns="38100" bIns="12700" rtlCol="0" anchor="ctr"/>
          <a:lstStyle/>
          <a:p>
            <a:r>
              <a:rPr lang="ja-JP" altLang="en-US" sz="1050" b="1">
                <a:solidFill>
                  <a:srgbClr val="FFFFFF"/>
                </a:solidFill>
                <a:latin typeface="Meiryo UI" panose="020B0604030504040204" pitchFamily="50" charset="-128"/>
                <a:ea typeface="Meiryo UI" panose="020B0604030504040204" pitchFamily="50" charset="-128"/>
              </a:rPr>
              <a:t>配送管理（</a:t>
            </a:r>
            <a:r>
              <a:rPr lang="en-US" altLang="ja-JP" sz="1050" b="1">
                <a:solidFill>
                  <a:srgbClr val="FFFFFF"/>
                </a:solidFill>
                <a:latin typeface="Meiryo UI" panose="020B0604030504040204" pitchFamily="50" charset="-128"/>
                <a:ea typeface="Meiryo UI" panose="020B0604030504040204" pitchFamily="50" charset="-128"/>
              </a:rPr>
              <a:t>Excel</a:t>
            </a:r>
            <a:r>
              <a:rPr lang="ja-JP" altLang="en-US" sz="1050" b="1">
                <a:solidFill>
                  <a:srgbClr val="FFFFFF"/>
                </a:solidFill>
                <a:latin typeface="Meiryo UI" panose="020B0604030504040204" pitchFamily="50" charset="-128"/>
                <a:ea typeface="Meiryo UI" panose="020B0604030504040204" pitchFamily="50" charset="-128"/>
              </a:rPr>
              <a:t>）</a:t>
            </a:r>
          </a:p>
        </p:txBody>
      </p:sp>
      <p:sp>
        <p:nvSpPr>
          <p:cNvPr id="30" name="sys_hr">
            <a:extLst>
              <a:ext uri="{FF2B5EF4-FFF2-40B4-BE49-F238E27FC236}">
                <a16:creationId xmlns:a16="http://schemas.microsoft.com/office/drawing/2014/main" id="{95940EC7-9936-5203-8398-B3AD601C88C6}"/>
              </a:ext>
            </a:extLst>
          </p:cNvPr>
          <p:cNvSpPr/>
          <p:nvPr/>
        </p:nvSpPr>
        <p:spPr>
          <a:xfrm>
            <a:off x="8572500" y="1727200"/>
            <a:ext cx="3111500" cy="889000"/>
          </a:xfrm>
          <a:prstGeom prst="rect">
            <a:avLst/>
          </a:prstGeom>
          <a:solidFill>
            <a:srgbClr val="FFFFFF"/>
          </a:solidFill>
          <a:ln w="12700">
            <a:solidFill>
              <a:srgbClr val="A6A6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sys_hr_head">
            <a:extLst>
              <a:ext uri="{FF2B5EF4-FFF2-40B4-BE49-F238E27FC236}">
                <a16:creationId xmlns:a16="http://schemas.microsoft.com/office/drawing/2014/main" id="{E849A03C-CEE3-8442-AC1D-C2445699FB6C}"/>
              </a:ext>
            </a:extLst>
          </p:cNvPr>
          <p:cNvSpPr/>
          <p:nvPr/>
        </p:nvSpPr>
        <p:spPr>
          <a:xfrm>
            <a:off x="8572500" y="1727200"/>
            <a:ext cx="3111500" cy="279400"/>
          </a:xfrm>
          <a:prstGeom prst="rect">
            <a:avLst/>
          </a:prstGeom>
          <a:solidFill>
            <a:srgbClr val="595959"/>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108000" tIns="12700" rIns="38100" bIns="12700" rtlCol="0" anchor="ctr"/>
          <a:lstStyle/>
          <a:p>
            <a:r>
              <a:rPr kumimoji="1" lang="ja-JP" altLang="en-US" sz="1050" b="1">
                <a:solidFill>
                  <a:srgbClr val="FFFFFF"/>
                </a:solidFill>
                <a:latin typeface="Meiryo UI" panose="020B0604030504040204" pitchFamily="50" charset="-128"/>
                <a:ea typeface="Meiryo UI" panose="020B0604030504040204" pitchFamily="50" charset="-128"/>
              </a:rPr>
              <a:t>勤怠・給与（クラウド）</a:t>
            </a:r>
          </a:p>
        </p:txBody>
      </p:sp>
      <p:sp>
        <p:nvSpPr>
          <p:cNvPr id="32" name="sys_acc">
            <a:extLst>
              <a:ext uri="{FF2B5EF4-FFF2-40B4-BE49-F238E27FC236}">
                <a16:creationId xmlns:a16="http://schemas.microsoft.com/office/drawing/2014/main" id="{8D363928-6DEC-F5F8-29EB-3B2835072220}"/>
              </a:ext>
            </a:extLst>
          </p:cNvPr>
          <p:cNvSpPr/>
          <p:nvPr/>
        </p:nvSpPr>
        <p:spPr>
          <a:xfrm>
            <a:off x="8572500" y="2743200"/>
            <a:ext cx="3111500" cy="889000"/>
          </a:xfrm>
          <a:prstGeom prst="rect">
            <a:avLst/>
          </a:prstGeom>
          <a:solidFill>
            <a:srgbClr val="FFFFFF"/>
          </a:solidFill>
          <a:ln w="12700">
            <a:solidFill>
              <a:srgbClr val="A6A6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sys_acc_head">
            <a:extLst>
              <a:ext uri="{FF2B5EF4-FFF2-40B4-BE49-F238E27FC236}">
                <a16:creationId xmlns:a16="http://schemas.microsoft.com/office/drawing/2014/main" id="{D7558DCA-99FD-91B0-45BB-50339FF48126}"/>
              </a:ext>
            </a:extLst>
          </p:cNvPr>
          <p:cNvSpPr/>
          <p:nvPr/>
        </p:nvSpPr>
        <p:spPr>
          <a:xfrm>
            <a:off x="8572500" y="2743200"/>
            <a:ext cx="3111500" cy="279400"/>
          </a:xfrm>
          <a:prstGeom prst="rect">
            <a:avLst/>
          </a:prstGeom>
          <a:solidFill>
            <a:srgbClr val="595959"/>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108000" tIns="12700" rIns="38100" bIns="12700" rtlCol="0" anchor="ctr"/>
          <a:lstStyle/>
          <a:p>
            <a:r>
              <a:rPr kumimoji="1" lang="ja-JP" altLang="en-US" sz="1050" b="1">
                <a:solidFill>
                  <a:srgbClr val="FFFFFF"/>
                </a:solidFill>
                <a:latin typeface="Meiryo UI" panose="020B0604030504040204" pitchFamily="50" charset="-128"/>
                <a:ea typeface="Meiryo UI" panose="020B0604030504040204" pitchFamily="50" charset="-128"/>
              </a:rPr>
              <a:t>会計ソフト</a:t>
            </a:r>
          </a:p>
        </p:txBody>
      </p:sp>
      <p:sp>
        <p:nvSpPr>
          <p:cNvPr id="34" name="sys_gw">
            <a:extLst>
              <a:ext uri="{FF2B5EF4-FFF2-40B4-BE49-F238E27FC236}">
                <a16:creationId xmlns:a16="http://schemas.microsoft.com/office/drawing/2014/main" id="{DB4D23CE-10F0-61B1-8B1A-BB24B26F9D76}"/>
              </a:ext>
            </a:extLst>
          </p:cNvPr>
          <p:cNvSpPr/>
          <p:nvPr/>
        </p:nvSpPr>
        <p:spPr>
          <a:xfrm>
            <a:off x="8572500" y="3759200"/>
            <a:ext cx="3111500" cy="889000"/>
          </a:xfrm>
          <a:prstGeom prst="rect">
            <a:avLst/>
          </a:prstGeom>
          <a:solidFill>
            <a:srgbClr val="FFFFFF"/>
          </a:solidFill>
          <a:ln w="12700">
            <a:solidFill>
              <a:srgbClr val="A6A6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sys_gw_head">
            <a:extLst>
              <a:ext uri="{FF2B5EF4-FFF2-40B4-BE49-F238E27FC236}">
                <a16:creationId xmlns:a16="http://schemas.microsoft.com/office/drawing/2014/main" id="{47C9E5AB-19CD-5845-7F95-7FDAB903E6C3}"/>
              </a:ext>
            </a:extLst>
          </p:cNvPr>
          <p:cNvSpPr/>
          <p:nvPr/>
        </p:nvSpPr>
        <p:spPr>
          <a:xfrm>
            <a:off x="8572500" y="3759200"/>
            <a:ext cx="3111500" cy="279400"/>
          </a:xfrm>
          <a:prstGeom prst="rect">
            <a:avLst/>
          </a:prstGeom>
          <a:solidFill>
            <a:srgbClr val="595959"/>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108000" tIns="12700" rIns="38100" bIns="12700" rtlCol="0" anchor="ctr"/>
          <a:lstStyle/>
          <a:p>
            <a:r>
              <a:rPr kumimoji="1" lang="ja-JP" altLang="en-US" sz="1050" b="1">
                <a:solidFill>
                  <a:srgbClr val="FFFFFF"/>
                </a:solidFill>
                <a:latin typeface="Meiryo UI" panose="020B0604030504040204" pitchFamily="50" charset="-128"/>
                <a:ea typeface="Meiryo UI" panose="020B0604030504040204" pitchFamily="50" charset="-128"/>
              </a:rPr>
              <a:t>グループウェア</a:t>
            </a:r>
          </a:p>
        </p:txBody>
      </p:sp>
      <p:sp>
        <p:nvSpPr>
          <p:cNvPr id="36" name="機能_fax_in">
            <a:extLst>
              <a:ext uri="{FF2B5EF4-FFF2-40B4-BE49-F238E27FC236}">
                <a16:creationId xmlns:a16="http://schemas.microsoft.com/office/drawing/2014/main" id="{A28C2820-32A4-3B98-A4B5-6F84FEB18AF3}"/>
              </a:ext>
            </a:extLst>
          </p:cNvPr>
          <p:cNvSpPr/>
          <p:nvPr/>
        </p:nvSpPr>
        <p:spPr>
          <a:xfrm>
            <a:off x="685297" y="1793240"/>
            <a:ext cx="1281467" cy="355600"/>
          </a:xfrm>
          <a:prstGeom prst="roundRect">
            <a:avLst>
              <a:gd name="adj" fmla="val 12000"/>
            </a:avLst>
          </a:prstGeom>
          <a:solidFill>
            <a:srgbClr val="FFFFFF"/>
          </a:solidFill>
          <a:ln w="12700">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lang="ja-JP" altLang="en-US" sz="1000" dirty="0">
                <a:solidFill>
                  <a:srgbClr val="262626"/>
                </a:solidFill>
                <a:latin typeface="Meiryo UI" panose="020B0604030504040204" pitchFamily="50" charset="-128"/>
                <a:ea typeface="Meiryo UI" panose="020B0604030504040204" pitchFamily="50" charset="-128"/>
              </a:rPr>
              <a:t>注文書</a:t>
            </a:r>
            <a:r>
              <a:rPr lang="ja-JP" altLang="en-US" sz="1000">
                <a:solidFill>
                  <a:srgbClr val="262626"/>
                </a:solidFill>
                <a:latin typeface="Meiryo UI" panose="020B0604030504040204" pitchFamily="50" charset="-128"/>
                <a:ea typeface="Meiryo UI" panose="020B0604030504040204" pitchFamily="50" charset="-128"/>
              </a:rPr>
              <a:t>の受信</a:t>
            </a:r>
            <a:br>
              <a:rPr lang="en-US" altLang="ja-JP" sz="1000">
                <a:solidFill>
                  <a:srgbClr val="262626"/>
                </a:solidFill>
                <a:latin typeface="Meiryo UI" panose="020B0604030504040204" pitchFamily="50" charset="-128"/>
                <a:ea typeface="Meiryo UI" panose="020B0604030504040204" pitchFamily="50" charset="-128"/>
              </a:rPr>
            </a:br>
            <a:r>
              <a:rPr lang="ja-JP" altLang="en-US" sz="1000">
                <a:solidFill>
                  <a:srgbClr val="262626"/>
                </a:solidFill>
                <a:latin typeface="Meiryo UI" panose="020B0604030504040204" pitchFamily="50" charset="-128"/>
                <a:ea typeface="Meiryo UI" panose="020B0604030504040204" pitchFamily="50" charset="-128"/>
              </a:rPr>
              <a:t>（</a:t>
            </a:r>
            <a:r>
              <a:rPr lang="en-US" altLang="ja-JP" sz="1000" dirty="0">
                <a:solidFill>
                  <a:srgbClr val="262626"/>
                </a:solidFill>
                <a:latin typeface="Meiryo UI" panose="020B0604030504040204" pitchFamily="50" charset="-128"/>
                <a:ea typeface="Meiryo UI" panose="020B0604030504040204" pitchFamily="50" charset="-128"/>
              </a:rPr>
              <a:t>FAX</a:t>
            </a:r>
            <a:r>
              <a:rPr lang="ja-JP" altLang="en-US" sz="1000" dirty="0">
                <a:solidFill>
                  <a:srgbClr val="262626"/>
                </a:solidFill>
                <a:latin typeface="Meiryo UI" panose="020B0604030504040204" pitchFamily="50" charset="-128"/>
                <a:ea typeface="Meiryo UI" panose="020B0604030504040204" pitchFamily="50" charset="-128"/>
              </a:rPr>
              <a:t>）</a:t>
            </a:r>
          </a:p>
        </p:txBody>
      </p:sp>
      <p:sp>
        <p:nvSpPr>
          <p:cNvPr id="38" name="機能_o_rec">
            <a:extLst>
              <a:ext uri="{FF2B5EF4-FFF2-40B4-BE49-F238E27FC236}">
                <a16:creationId xmlns:a16="http://schemas.microsoft.com/office/drawing/2014/main" id="{4CC07415-81A7-5466-8495-097F217C4DE3}"/>
              </a:ext>
            </a:extLst>
          </p:cNvPr>
          <p:cNvSpPr/>
          <p:nvPr/>
        </p:nvSpPr>
        <p:spPr>
          <a:xfrm>
            <a:off x="2208830" y="2984501"/>
            <a:ext cx="1281467" cy="355600"/>
          </a:xfrm>
          <a:prstGeom prst="roundRect">
            <a:avLst>
              <a:gd name="adj" fmla="val 12000"/>
            </a:avLst>
          </a:prstGeom>
          <a:solidFill>
            <a:srgbClr val="FFFFFF"/>
          </a:solidFill>
          <a:ln w="12700">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lang="ja-JP" altLang="en-US" sz="1000" dirty="0">
                <a:solidFill>
                  <a:srgbClr val="262626"/>
                </a:solidFill>
                <a:latin typeface="Meiryo UI" panose="020B0604030504040204" pitchFamily="50" charset="-128"/>
                <a:ea typeface="Meiryo UI" panose="020B0604030504040204" pitchFamily="50" charset="-128"/>
              </a:rPr>
              <a:t>注文の記録</a:t>
            </a:r>
          </a:p>
        </p:txBody>
      </p:sp>
      <p:sp>
        <p:nvSpPr>
          <p:cNvPr id="39" name="機能_p_price">
            <a:extLst>
              <a:ext uri="{FF2B5EF4-FFF2-40B4-BE49-F238E27FC236}">
                <a16:creationId xmlns:a16="http://schemas.microsoft.com/office/drawing/2014/main" id="{E3E5FA03-C642-4BBB-B4E3-5CA4788F9832}"/>
              </a:ext>
            </a:extLst>
          </p:cNvPr>
          <p:cNvSpPr/>
          <p:nvPr/>
        </p:nvSpPr>
        <p:spPr>
          <a:xfrm>
            <a:off x="2202479" y="4008120"/>
            <a:ext cx="1281467" cy="355600"/>
          </a:xfrm>
          <a:prstGeom prst="roundRect">
            <a:avLst>
              <a:gd name="adj" fmla="val 12000"/>
            </a:avLst>
          </a:prstGeom>
          <a:solidFill>
            <a:srgbClr val="FFFFFF"/>
          </a:solidFill>
          <a:ln w="12700">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lang="ja-JP" altLang="en-US" sz="1000" dirty="0">
                <a:solidFill>
                  <a:srgbClr val="262626"/>
                </a:solidFill>
                <a:latin typeface="Meiryo UI" panose="020B0604030504040204" pitchFamily="50" charset="-128"/>
                <a:ea typeface="Meiryo UI" panose="020B0604030504040204" pitchFamily="50" charset="-128"/>
              </a:rPr>
              <a:t>店舗</a:t>
            </a:r>
            <a:r>
              <a:rPr lang="ja-JP" altLang="en-US" sz="1000">
                <a:solidFill>
                  <a:srgbClr val="262626"/>
                </a:solidFill>
                <a:latin typeface="Meiryo UI" panose="020B0604030504040204" pitchFamily="50" charset="-128"/>
                <a:ea typeface="Meiryo UI" panose="020B0604030504040204" pitchFamily="50" charset="-128"/>
              </a:rPr>
              <a:t>ごとの</a:t>
            </a:r>
            <a:br>
              <a:rPr lang="en-US" altLang="ja-JP" sz="1000" dirty="0">
                <a:solidFill>
                  <a:srgbClr val="262626"/>
                </a:solidFill>
                <a:latin typeface="Meiryo UI" panose="020B0604030504040204" pitchFamily="50" charset="-128"/>
                <a:ea typeface="Meiryo UI" panose="020B0604030504040204" pitchFamily="50" charset="-128"/>
              </a:rPr>
            </a:br>
            <a:r>
              <a:rPr lang="ja-JP" altLang="en-US" sz="1000" dirty="0">
                <a:solidFill>
                  <a:srgbClr val="262626"/>
                </a:solidFill>
                <a:latin typeface="Meiryo UI" panose="020B0604030504040204" pitchFamily="50" charset="-128"/>
                <a:ea typeface="Meiryo UI" panose="020B0604030504040204" pitchFamily="50" charset="-128"/>
              </a:rPr>
              <a:t>価格管理</a:t>
            </a:r>
          </a:p>
        </p:txBody>
      </p:sp>
      <p:sp>
        <p:nvSpPr>
          <p:cNvPr id="40" name="機能_c_stock">
            <a:extLst>
              <a:ext uri="{FF2B5EF4-FFF2-40B4-BE49-F238E27FC236}">
                <a16:creationId xmlns:a16="http://schemas.microsoft.com/office/drawing/2014/main" id="{ACFBE32C-EF46-F8EE-E0AD-03AC7F364766}"/>
              </a:ext>
            </a:extLst>
          </p:cNvPr>
          <p:cNvSpPr/>
          <p:nvPr/>
        </p:nvSpPr>
        <p:spPr>
          <a:xfrm>
            <a:off x="4724400" y="2108200"/>
            <a:ext cx="1333500" cy="355600"/>
          </a:xfrm>
          <a:prstGeom prst="roundRect">
            <a:avLst>
              <a:gd name="adj" fmla="val 12000"/>
            </a:avLst>
          </a:prstGeom>
          <a:solidFill>
            <a:srgbClr val="FFFFFF"/>
          </a:solidFill>
          <a:ln w="12700">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kumimoji="1" lang="ja-JP" altLang="en-US" sz="1000">
                <a:solidFill>
                  <a:srgbClr val="262626"/>
                </a:solidFill>
                <a:latin typeface="Meiryo UI" panose="020B0604030504040204" pitchFamily="50" charset="-128"/>
                <a:ea typeface="Meiryo UI" panose="020B0604030504040204" pitchFamily="50" charset="-128"/>
              </a:rPr>
              <a:t>在庫管理</a:t>
            </a:r>
          </a:p>
        </p:txBody>
      </p:sp>
      <p:sp>
        <p:nvSpPr>
          <p:cNvPr id="41" name="機能_c_buy">
            <a:extLst>
              <a:ext uri="{FF2B5EF4-FFF2-40B4-BE49-F238E27FC236}">
                <a16:creationId xmlns:a16="http://schemas.microsoft.com/office/drawing/2014/main" id="{FC7293A6-884F-2D05-6554-9ACEA07555CC}"/>
              </a:ext>
            </a:extLst>
          </p:cNvPr>
          <p:cNvSpPr/>
          <p:nvPr/>
        </p:nvSpPr>
        <p:spPr>
          <a:xfrm>
            <a:off x="6184900" y="2108200"/>
            <a:ext cx="1333500" cy="355600"/>
          </a:xfrm>
          <a:prstGeom prst="roundRect">
            <a:avLst>
              <a:gd name="adj" fmla="val 12000"/>
            </a:avLst>
          </a:prstGeom>
          <a:solidFill>
            <a:srgbClr val="FFFFFF"/>
          </a:solidFill>
          <a:ln w="12700">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kumimoji="1" lang="ja-JP" altLang="en-US" sz="1000">
                <a:solidFill>
                  <a:srgbClr val="262626"/>
                </a:solidFill>
                <a:latin typeface="Meiryo UI" panose="020B0604030504040204" pitchFamily="50" charset="-128"/>
                <a:ea typeface="Meiryo UI" panose="020B0604030504040204" pitchFamily="50" charset="-128"/>
              </a:rPr>
              <a:t>仕入管理</a:t>
            </a:r>
          </a:p>
        </p:txBody>
      </p:sp>
      <p:sp>
        <p:nvSpPr>
          <p:cNvPr id="42" name="機能_c_alloc">
            <a:extLst>
              <a:ext uri="{FF2B5EF4-FFF2-40B4-BE49-F238E27FC236}">
                <a16:creationId xmlns:a16="http://schemas.microsoft.com/office/drawing/2014/main" id="{6C56CD7B-825B-137A-DB31-10D98E56E66D}"/>
              </a:ext>
            </a:extLst>
          </p:cNvPr>
          <p:cNvSpPr/>
          <p:nvPr/>
        </p:nvSpPr>
        <p:spPr>
          <a:xfrm>
            <a:off x="4724400" y="2616200"/>
            <a:ext cx="1333500" cy="355600"/>
          </a:xfrm>
          <a:prstGeom prst="roundRect">
            <a:avLst>
              <a:gd name="adj" fmla="val 12000"/>
            </a:avLst>
          </a:prstGeom>
          <a:solidFill>
            <a:srgbClr val="FFFFFF"/>
          </a:solidFill>
          <a:ln w="12700">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kumimoji="1" lang="ja-JP" altLang="en-US" sz="1000">
                <a:solidFill>
                  <a:srgbClr val="262626"/>
                </a:solidFill>
                <a:latin typeface="Meiryo UI" panose="020B0604030504040204" pitchFamily="50" charset="-128"/>
                <a:ea typeface="Meiryo UI" panose="020B0604030504040204" pitchFamily="50" charset="-128"/>
              </a:rPr>
              <a:t>在庫の引当</a:t>
            </a:r>
          </a:p>
        </p:txBody>
      </p:sp>
      <p:sp>
        <p:nvSpPr>
          <p:cNvPr id="43" name="機能_c_bill">
            <a:extLst>
              <a:ext uri="{FF2B5EF4-FFF2-40B4-BE49-F238E27FC236}">
                <a16:creationId xmlns:a16="http://schemas.microsoft.com/office/drawing/2014/main" id="{01B7ABBD-908E-8A09-8E93-C55E1AF7D717}"/>
              </a:ext>
            </a:extLst>
          </p:cNvPr>
          <p:cNvSpPr/>
          <p:nvPr/>
        </p:nvSpPr>
        <p:spPr>
          <a:xfrm>
            <a:off x="6184900" y="2616200"/>
            <a:ext cx="1333500" cy="355600"/>
          </a:xfrm>
          <a:prstGeom prst="roundRect">
            <a:avLst>
              <a:gd name="adj" fmla="val 12000"/>
            </a:avLst>
          </a:prstGeom>
          <a:solidFill>
            <a:srgbClr val="FFFFFF"/>
          </a:solidFill>
          <a:ln w="12700">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kumimoji="1" lang="ja-JP" altLang="en-US" sz="1000">
                <a:solidFill>
                  <a:srgbClr val="262626"/>
                </a:solidFill>
                <a:latin typeface="Meiryo UI" panose="020B0604030504040204" pitchFamily="50" charset="-128"/>
                <a:ea typeface="Meiryo UI" panose="020B0604030504040204" pitchFamily="50" charset="-128"/>
              </a:rPr>
              <a:t>請求書の発行</a:t>
            </a:r>
          </a:p>
        </p:txBody>
      </p:sp>
      <p:sp>
        <p:nvSpPr>
          <p:cNvPr id="44" name="機能_c_ship">
            <a:extLst>
              <a:ext uri="{FF2B5EF4-FFF2-40B4-BE49-F238E27FC236}">
                <a16:creationId xmlns:a16="http://schemas.microsoft.com/office/drawing/2014/main" id="{E35EF1F5-C53E-7D59-4468-C500B8310B58}"/>
              </a:ext>
            </a:extLst>
          </p:cNvPr>
          <p:cNvSpPr/>
          <p:nvPr/>
        </p:nvSpPr>
        <p:spPr>
          <a:xfrm>
            <a:off x="4724400" y="3124200"/>
            <a:ext cx="1333500" cy="355600"/>
          </a:xfrm>
          <a:prstGeom prst="roundRect">
            <a:avLst>
              <a:gd name="adj" fmla="val 12000"/>
            </a:avLst>
          </a:prstGeom>
          <a:solidFill>
            <a:srgbClr val="FFFFFF"/>
          </a:solidFill>
          <a:ln w="12700">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kumimoji="1" lang="ja-JP" altLang="en-US" sz="1000">
                <a:solidFill>
                  <a:srgbClr val="262626"/>
                </a:solidFill>
                <a:latin typeface="Meiryo UI" panose="020B0604030504040204" pitchFamily="50" charset="-128"/>
                <a:ea typeface="Meiryo UI" panose="020B0604030504040204" pitchFamily="50" charset="-128"/>
              </a:rPr>
              <a:t>出荷指示</a:t>
            </a:r>
          </a:p>
        </p:txBody>
      </p:sp>
      <p:sp>
        <p:nvSpPr>
          <p:cNvPr id="45" name="機能_c_ar">
            <a:extLst>
              <a:ext uri="{FF2B5EF4-FFF2-40B4-BE49-F238E27FC236}">
                <a16:creationId xmlns:a16="http://schemas.microsoft.com/office/drawing/2014/main" id="{FC38967C-5132-4F8C-F130-4391251992AB}"/>
              </a:ext>
            </a:extLst>
          </p:cNvPr>
          <p:cNvSpPr/>
          <p:nvPr/>
        </p:nvSpPr>
        <p:spPr>
          <a:xfrm>
            <a:off x="6184900" y="3124200"/>
            <a:ext cx="1333500" cy="355600"/>
          </a:xfrm>
          <a:prstGeom prst="roundRect">
            <a:avLst>
              <a:gd name="adj" fmla="val 12000"/>
            </a:avLst>
          </a:prstGeom>
          <a:solidFill>
            <a:srgbClr val="FFFFFF"/>
          </a:solidFill>
          <a:ln w="12700">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kumimoji="1" lang="ja-JP" altLang="en-US" sz="1000">
                <a:solidFill>
                  <a:srgbClr val="262626"/>
                </a:solidFill>
                <a:latin typeface="Meiryo UI" panose="020B0604030504040204" pitchFamily="50" charset="-128"/>
                <a:ea typeface="Meiryo UI" panose="020B0604030504040204" pitchFamily="50" charset="-128"/>
              </a:rPr>
              <a:t>売掛管理</a:t>
            </a:r>
          </a:p>
        </p:txBody>
      </p:sp>
      <p:sp>
        <p:nvSpPr>
          <p:cNvPr id="46" name="機能_s_route">
            <a:extLst>
              <a:ext uri="{FF2B5EF4-FFF2-40B4-BE49-F238E27FC236}">
                <a16:creationId xmlns:a16="http://schemas.microsoft.com/office/drawing/2014/main" id="{0E051850-2D33-FA0D-4AD1-96CE4E74B0A8}"/>
              </a:ext>
            </a:extLst>
          </p:cNvPr>
          <p:cNvSpPr/>
          <p:nvPr/>
        </p:nvSpPr>
        <p:spPr>
          <a:xfrm>
            <a:off x="4724400" y="4221480"/>
            <a:ext cx="1333500" cy="355600"/>
          </a:xfrm>
          <a:prstGeom prst="roundRect">
            <a:avLst>
              <a:gd name="adj" fmla="val 12000"/>
            </a:avLst>
          </a:prstGeom>
          <a:solidFill>
            <a:srgbClr val="FFFFFF"/>
          </a:solidFill>
          <a:ln w="12700">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kumimoji="1" lang="ja-JP" altLang="en-US" sz="1000">
                <a:solidFill>
                  <a:srgbClr val="262626"/>
                </a:solidFill>
                <a:latin typeface="Meiryo UI" panose="020B0604030504040204" pitchFamily="50" charset="-128"/>
                <a:ea typeface="Meiryo UI" panose="020B0604030504040204" pitchFamily="50" charset="-128"/>
              </a:rPr>
              <a:t>配送ルート</a:t>
            </a:r>
          </a:p>
        </p:txBody>
      </p:sp>
      <p:sp>
        <p:nvSpPr>
          <p:cNvPr id="47" name="機能_s_truck">
            <a:extLst>
              <a:ext uri="{FF2B5EF4-FFF2-40B4-BE49-F238E27FC236}">
                <a16:creationId xmlns:a16="http://schemas.microsoft.com/office/drawing/2014/main" id="{1C2C036F-E2DB-A6A1-AE1D-4D2D302B96CD}"/>
              </a:ext>
            </a:extLst>
          </p:cNvPr>
          <p:cNvSpPr/>
          <p:nvPr/>
        </p:nvSpPr>
        <p:spPr>
          <a:xfrm>
            <a:off x="6184900" y="4221480"/>
            <a:ext cx="1333500" cy="355600"/>
          </a:xfrm>
          <a:prstGeom prst="roundRect">
            <a:avLst>
              <a:gd name="adj" fmla="val 12000"/>
            </a:avLst>
          </a:prstGeom>
          <a:solidFill>
            <a:srgbClr val="FFFFFF"/>
          </a:solidFill>
          <a:ln w="12700">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kumimoji="1" lang="ja-JP" altLang="en-US" sz="900">
                <a:solidFill>
                  <a:srgbClr val="262626"/>
                </a:solidFill>
                <a:latin typeface="Meiryo UI" panose="020B0604030504040204" pitchFamily="50" charset="-128"/>
                <a:ea typeface="Meiryo UI" panose="020B0604030504040204" pitchFamily="50" charset="-128"/>
              </a:rPr>
              <a:t>トラックの割り当て</a:t>
            </a:r>
          </a:p>
        </p:txBody>
      </p:sp>
      <p:sp>
        <p:nvSpPr>
          <p:cNvPr id="48" name="機能_h_clock">
            <a:extLst>
              <a:ext uri="{FF2B5EF4-FFF2-40B4-BE49-F238E27FC236}">
                <a16:creationId xmlns:a16="http://schemas.microsoft.com/office/drawing/2014/main" id="{78B5BE23-6882-BFDB-E812-2E308CF274F4}"/>
              </a:ext>
            </a:extLst>
          </p:cNvPr>
          <p:cNvSpPr/>
          <p:nvPr/>
        </p:nvSpPr>
        <p:spPr>
          <a:xfrm>
            <a:off x="8724900" y="2108200"/>
            <a:ext cx="1333500" cy="355600"/>
          </a:xfrm>
          <a:prstGeom prst="roundRect">
            <a:avLst>
              <a:gd name="adj" fmla="val 12000"/>
            </a:avLst>
          </a:prstGeom>
          <a:solidFill>
            <a:srgbClr val="FFFFFF"/>
          </a:solidFill>
          <a:ln w="12700">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kumimoji="1" lang="ja-JP" altLang="en-US" sz="1000">
                <a:solidFill>
                  <a:srgbClr val="262626"/>
                </a:solidFill>
                <a:latin typeface="Meiryo UI" panose="020B0604030504040204" pitchFamily="50" charset="-128"/>
                <a:ea typeface="Meiryo UI" panose="020B0604030504040204" pitchFamily="50" charset="-128"/>
              </a:rPr>
              <a:t>打刻</a:t>
            </a:r>
          </a:p>
        </p:txBody>
      </p:sp>
      <p:sp>
        <p:nvSpPr>
          <p:cNvPr id="49" name="機能_h_pay">
            <a:extLst>
              <a:ext uri="{FF2B5EF4-FFF2-40B4-BE49-F238E27FC236}">
                <a16:creationId xmlns:a16="http://schemas.microsoft.com/office/drawing/2014/main" id="{A8CB3476-968E-8389-DF1D-D49ADDAFE534}"/>
              </a:ext>
            </a:extLst>
          </p:cNvPr>
          <p:cNvSpPr/>
          <p:nvPr/>
        </p:nvSpPr>
        <p:spPr>
          <a:xfrm>
            <a:off x="10185400" y="2108200"/>
            <a:ext cx="1333500" cy="355600"/>
          </a:xfrm>
          <a:prstGeom prst="roundRect">
            <a:avLst>
              <a:gd name="adj" fmla="val 12000"/>
            </a:avLst>
          </a:prstGeom>
          <a:solidFill>
            <a:srgbClr val="FFFFFF"/>
          </a:solidFill>
          <a:ln w="12700">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kumimoji="1" lang="ja-JP" altLang="en-US" sz="1000">
                <a:solidFill>
                  <a:srgbClr val="262626"/>
                </a:solidFill>
                <a:latin typeface="Meiryo UI" panose="020B0604030504040204" pitchFamily="50" charset="-128"/>
                <a:ea typeface="Meiryo UI" panose="020B0604030504040204" pitchFamily="50" charset="-128"/>
              </a:rPr>
              <a:t>給与計算</a:t>
            </a:r>
          </a:p>
        </p:txBody>
      </p:sp>
      <p:sp>
        <p:nvSpPr>
          <p:cNvPr id="50" name="機能_a_jnl">
            <a:extLst>
              <a:ext uri="{FF2B5EF4-FFF2-40B4-BE49-F238E27FC236}">
                <a16:creationId xmlns:a16="http://schemas.microsoft.com/office/drawing/2014/main" id="{B0E157CB-0071-E6AF-BB7A-AE996731234C}"/>
              </a:ext>
            </a:extLst>
          </p:cNvPr>
          <p:cNvSpPr/>
          <p:nvPr/>
        </p:nvSpPr>
        <p:spPr>
          <a:xfrm>
            <a:off x="8724900" y="3124200"/>
            <a:ext cx="1333500" cy="355600"/>
          </a:xfrm>
          <a:prstGeom prst="roundRect">
            <a:avLst>
              <a:gd name="adj" fmla="val 12000"/>
            </a:avLst>
          </a:prstGeom>
          <a:solidFill>
            <a:srgbClr val="FFFFFF"/>
          </a:solidFill>
          <a:ln w="12700">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kumimoji="1" lang="ja-JP" altLang="en-US" sz="1000">
                <a:solidFill>
                  <a:srgbClr val="262626"/>
                </a:solidFill>
                <a:latin typeface="Meiryo UI" panose="020B0604030504040204" pitchFamily="50" charset="-128"/>
                <a:ea typeface="Meiryo UI" panose="020B0604030504040204" pitchFamily="50" charset="-128"/>
              </a:rPr>
              <a:t>仕訳</a:t>
            </a:r>
          </a:p>
        </p:txBody>
      </p:sp>
      <p:sp>
        <p:nvSpPr>
          <p:cNvPr id="51" name="機能_a_close">
            <a:extLst>
              <a:ext uri="{FF2B5EF4-FFF2-40B4-BE49-F238E27FC236}">
                <a16:creationId xmlns:a16="http://schemas.microsoft.com/office/drawing/2014/main" id="{EE044C88-3F8B-5C01-E421-4904F6B124AF}"/>
              </a:ext>
            </a:extLst>
          </p:cNvPr>
          <p:cNvSpPr/>
          <p:nvPr/>
        </p:nvSpPr>
        <p:spPr>
          <a:xfrm>
            <a:off x="10185400" y="3124200"/>
            <a:ext cx="1333500" cy="355600"/>
          </a:xfrm>
          <a:prstGeom prst="roundRect">
            <a:avLst>
              <a:gd name="adj" fmla="val 12000"/>
            </a:avLst>
          </a:prstGeom>
          <a:solidFill>
            <a:srgbClr val="FFFFFF"/>
          </a:solidFill>
          <a:ln w="12700">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kumimoji="1" lang="ja-JP" altLang="en-US" sz="1000">
                <a:solidFill>
                  <a:srgbClr val="262626"/>
                </a:solidFill>
                <a:latin typeface="Meiryo UI" panose="020B0604030504040204" pitchFamily="50" charset="-128"/>
                <a:ea typeface="Meiryo UI" panose="020B0604030504040204" pitchFamily="50" charset="-128"/>
              </a:rPr>
              <a:t>決算</a:t>
            </a:r>
          </a:p>
        </p:txBody>
      </p:sp>
      <p:sp>
        <p:nvSpPr>
          <p:cNvPr id="52" name="機能_g_msg">
            <a:extLst>
              <a:ext uri="{FF2B5EF4-FFF2-40B4-BE49-F238E27FC236}">
                <a16:creationId xmlns:a16="http://schemas.microsoft.com/office/drawing/2014/main" id="{F3E12C5D-A255-2B78-7724-01F1F9B09119}"/>
              </a:ext>
            </a:extLst>
          </p:cNvPr>
          <p:cNvSpPr/>
          <p:nvPr/>
        </p:nvSpPr>
        <p:spPr>
          <a:xfrm>
            <a:off x="8724900" y="4140200"/>
            <a:ext cx="1333500" cy="355600"/>
          </a:xfrm>
          <a:prstGeom prst="roundRect">
            <a:avLst>
              <a:gd name="adj" fmla="val 12000"/>
            </a:avLst>
          </a:prstGeom>
          <a:solidFill>
            <a:srgbClr val="FFFFFF"/>
          </a:solidFill>
          <a:ln w="12700">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kumimoji="1" lang="ja-JP" altLang="en-US" sz="1000">
                <a:solidFill>
                  <a:srgbClr val="262626"/>
                </a:solidFill>
                <a:latin typeface="Meiryo UI" panose="020B0604030504040204" pitchFamily="50" charset="-128"/>
                <a:ea typeface="Meiryo UI" panose="020B0604030504040204" pitchFamily="50" charset="-128"/>
              </a:rPr>
              <a:t>社内の連絡</a:t>
            </a:r>
          </a:p>
        </p:txBody>
      </p:sp>
      <p:sp>
        <p:nvSpPr>
          <p:cNvPr id="53" name="機能_g_cal">
            <a:extLst>
              <a:ext uri="{FF2B5EF4-FFF2-40B4-BE49-F238E27FC236}">
                <a16:creationId xmlns:a16="http://schemas.microsoft.com/office/drawing/2014/main" id="{AC3AFF49-8231-0AD5-666F-CB0C11964F96}"/>
              </a:ext>
            </a:extLst>
          </p:cNvPr>
          <p:cNvSpPr/>
          <p:nvPr/>
        </p:nvSpPr>
        <p:spPr>
          <a:xfrm>
            <a:off x="10185400" y="4140200"/>
            <a:ext cx="1333500" cy="355600"/>
          </a:xfrm>
          <a:prstGeom prst="roundRect">
            <a:avLst>
              <a:gd name="adj" fmla="val 12000"/>
            </a:avLst>
          </a:prstGeom>
          <a:solidFill>
            <a:srgbClr val="FFFFFF"/>
          </a:solidFill>
          <a:ln w="12700">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kumimoji="1" lang="ja-JP" altLang="en-US" sz="1000">
                <a:solidFill>
                  <a:srgbClr val="262626"/>
                </a:solidFill>
                <a:latin typeface="Meiryo UI" panose="020B0604030504040204" pitchFamily="50" charset="-128"/>
                <a:ea typeface="Meiryo UI" panose="020B0604030504040204" pitchFamily="50" charset="-128"/>
              </a:rPr>
              <a:t>予定表</a:t>
            </a:r>
          </a:p>
        </p:txBody>
      </p:sp>
      <p:sp>
        <p:nvSpPr>
          <p:cNvPr id="55" name="正方形/長方形 54">
            <a:extLst>
              <a:ext uri="{FF2B5EF4-FFF2-40B4-BE49-F238E27FC236}">
                <a16:creationId xmlns:a16="http://schemas.microsoft.com/office/drawing/2014/main" id="{9F6206FE-46CA-3DFA-F539-FBEF26D8E136}"/>
              </a:ext>
            </a:extLst>
          </p:cNvPr>
          <p:cNvSpPr/>
          <p:nvPr/>
        </p:nvSpPr>
        <p:spPr>
          <a:xfrm>
            <a:off x="1384852" y="2273300"/>
            <a:ext cx="762000" cy="177800"/>
          </a:xfrm>
          <a:prstGeom prst="rect">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38100" tIns="12700" rIns="38100" bIns="12700" rtlCol="0" anchor="ctr"/>
          <a:lstStyle/>
          <a:p>
            <a:r>
              <a:rPr kumimoji="1" lang="ja-JP" altLang="en-US" sz="800" dirty="0">
                <a:solidFill>
                  <a:srgbClr val="595959"/>
                </a:solidFill>
                <a:latin typeface="Meiryo UI" panose="020B0604030504040204" pitchFamily="50" charset="-128"/>
                <a:ea typeface="Meiryo UI" panose="020B0604030504040204" pitchFamily="50" charset="-128"/>
              </a:rPr>
              <a:t>手動転記</a:t>
            </a:r>
          </a:p>
        </p:txBody>
      </p:sp>
      <p:sp>
        <p:nvSpPr>
          <p:cNvPr id="57" name="正方形/長方形 56">
            <a:extLst>
              <a:ext uri="{FF2B5EF4-FFF2-40B4-BE49-F238E27FC236}">
                <a16:creationId xmlns:a16="http://schemas.microsoft.com/office/drawing/2014/main" id="{9DEC8A3B-59C5-0823-C5E1-72AB3C2F90D0}"/>
              </a:ext>
            </a:extLst>
          </p:cNvPr>
          <p:cNvSpPr/>
          <p:nvPr/>
        </p:nvSpPr>
        <p:spPr>
          <a:xfrm>
            <a:off x="3746500" y="2778760"/>
            <a:ext cx="685800" cy="330200"/>
          </a:xfrm>
          <a:prstGeom prst="rect">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0" tIns="12700" rIns="0" bIns="12700" rtlCol="0" anchor="b"/>
          <a:lstStyle/>
          <a:p>
            <a:pPr algn="ctr"/>
            <a:r>
              <a:rPr kumimoji="1" lang="zh-TW" altLang="en-US" sz="800" dirty="0">
                <a:solidFill>
                  <a:srgbClr val="595959"/>
                </a:solidFill>
                <a:latin typeface="Meiryo UI" panose="020B0604030504040204" pitchFamily="50" charset="-128"/>
                <a:ea typeface="Meiryo UI" panose="020B0604030504040204" pitchFamily="50" charset="-128"/>
              </a:rPr>
              <a:t>手動</a:t>
            </a:r>
            <a:r>
              <a:rPr kumimoji="1" lang="ja-JP" altLang="en-US" sz="800" dirty="0">
                <a:solidFill>
                  <a:srgbClr val="595959"/>
                </a:solidFill>
                <a:latin typeface="Meiryo UI" panose="020B0604030504040204" pitchFamily="50" charset="-128"/>
                <a:ea typeface="Meiryo UI" panose="020B0604030504040204" pitchFamily="50" charset="-128"/>
              </a:rPr>
              <a:t>入力</a:t>
            </a:r>
          </a:p>
        </p:txBody>
      </p:sp>
      <p:cxnSp>
        <p:nvCxnSpPr>
          <p:cNvPr id="58" name="線_基幹→会計">
            <a:extLst>
              <a:ext uri="{FF2B5EF4-FFF2-40B4-BE49-F238E27FC236}">
                <a16:creationId xmlns:a16="http://schemas.microsoft.com/office/drawing/2014/main" id="{6E80D866-EA2A-5001-4B50-8B913367C80F}"/>
              </a:ext>
            </a:extLst>
          </p:cNvPr>
          <p:cNvCxnSpPr>
            <a:cxnSpLocks/>
            <a:stCxn id="45" idx="3"/>
            <a:endCxn id="50" idx="1"/>
          </p:cNvCxnSpPr>
          <p:nvPr/>
        </p:nvCxnSpPr>
        <p:spPr>
          <a:xfrm>
            <a:off x="7518400" y="3302000"/>
            <a:ext cx="1206500" cy="0"/>
          </a:xfrm>
          <a:prstGeom prst="straightConnector1">
            <a:avLst/>
          </a:prstGeom>
          <a:ln w="19050">
            <a:solidFill>
              <a:srgbClr val="7F7F7F"/>
            </a:solidFill>
            <a:headEnd type="oval"/>
            <a:tailEnd type="triangle"/>
          </a:ln>
        </p:spPr>
        <p:style>
          <a:lnRef idx="2">
            <a:schemeClr val="accent1"/>
          </a:lnRef>
          <a:fillRef idx="0">
            <a:schemeClr val="accent1"/>
          </a:fillRef>
          <a:effectRef idx="1">
            <a:schemeClr val="accent1"/>
          </a:effectRef>
          <a:fontRef idx="minor">
            <a:schemeClr val="tx1"/>
          </a:fontRef>
        </p:style>
      </p:cxnSp>
      <p:sp>
        <p:nvSpPr>
          <p:cNvPr id="59" name="正方形/長方形 58">
            <a:extLst>
              <a:ext uri="{FF2B5EF4-FFF2-40B4-BE49-F238E27FC236}">
                <a16:creationId xmlns:a16="http://schemas.microsoft.com/office/drawing/2014/main" id="{ADD58FFE-DAD2-21E4-97BC-39651F31B7A9}"/>
              </a:ext>
            </a:extLst>
          </p:cNvPr>
          <p:cNvSpPr/>
          <p:nvPr/>
        </p:nvSpPr>
        <p:spPr>
          <a:xfrm>
            <a:off x="7810500" y="2921000"/>
            <a:ext cx="685800" cy="330200"/>
          </a:xfrm>
          <a:prstGeom prst="rect">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0" tIns="12700" rIns="0" bIns="12700" rtlCol="0" anchor="b"/>
          <a:lstStyle/>
          <a:p>
            <a:pPr algn="ctr"/>
            <a:r>
              <a:rPr kumimoji="1" lang="ja-JP" altLang="en-US" sz="800">
                <a:solidFill>
                  <a:srgbClr val="595959"/>
                </a:solidFill>
                <a:latin typeface="Meiryo UI" panose="020B0604030504040204" pitchFamily="50" charset="-128"/>
                <a:ea typeface="Meiryo UI" panose="020B0604030504040204" pitchFamily="50" charset="-128"/>
              </a:rPr>
              <a:t>売上
</a:t>
            </a:r>
            <a:r>
              <a:rPr kumimoji="1" lang="en-US" altLang="ja-JP" sz="800">
                <a:solidFill>
                  <a:srgbClr val="595959"/>
                </a:solidFill>
                <a:latin typeface="Meiryo UI" panose="020B0604030504040204" pitchFamily="50" charset="-128"/>
                <a:ea typeface="Meiryo UI" panose="020B0604030504040204" pitchFamily="50" charset="-128"/>
              </a:rPr>
              <a:t>CSV </a:t>
            </a:r>
            <a:r>
              <a:rPr kumimoji="1" lang="ja-JP" altLang="en-US" sz="800">
                <a:solidFill>
                  <a:srgbClr val="595959"/>
                </a:solidFill>
                <a:latin typeface="Meiryo UI" panose="020B0604030504040204" pitchFamily="50" charset="-128"/>
                <a:ea typeface="Meiryo UI" panose="020B0604030504040204" pitchFamily="50" charset="-128"/>
              </a:rPr>
              <a:t>月</a:t>
            </a:r>
            <a:r>
              <a:rPr kumimoji="1" lang="en-US" altLang="ja-JP" sz="800">
                <a:solidFill>
                  <a:srgbClr val="595959"/>
                </a:solidFill>
                <a:latin typeface="Meiryo UI" panose="020B0604030504040204" pitchFamily="50" charset="-128"/>
                <a:ea typeface="Meiryo UI" panose="020B0604030504040204" pitchFamily="50" charset="-128"/>
              </a:rPr>
              <a:t>1</a:t>
            </a:r>
            <a:r>
              <a:rPr kumimoji="1" lang="ja-JP" altLang="en-US" sz="800">
                <a:solidFill>
                  <a:srgbClr val="595959"/>
                </a:solidFill>
                <a:latin typeface="Meiryo UI" panose="020B0604030504040204" pitchFamily="50" charset="-128"/>
                <a:ea typeface="Meiryo UI" panose="020B0604030504040204" pitchFamily="50" charset="-128"/>
              </a:rPr>
              <a:t>回</a:t>
            </a:r>
          </a:p>
        </p:txBody>
      </p:sp>
      <p:sp>
        <p:nvSpPr>
          <p:cNvPr id="61" name="正方形/長方形 60">
            <a:extLst>
              <a:ext uri="{FF2B5EF4-FFF2-40B4-BE49-F238E27FC236}">
                <a16:creationId xmlns:a16="http://schemas.microsoft.com/office/drawing/2014/main" id="{F89D6030-C2B2-E9D3-33AE-B9607A32B91C}"/>
              </a:ext>
            </a:extLst>
          </p:cNvPr>
          <p:cNvSpPr/>
          <p:nvPr/>
        </p:nvSpPr>
        <p:spPr>
          <a:xfrm>
            <a:off x="381000" y="6553200"/>
            <a:ext cx="5080000" cy="228600"/>
          </a:xfrm>
          <a:prstGeom prst="rect">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38100" tIns="12700" rIns="38100" bIns="12700" rtlCol="0" anchor="ctr"/>
          <a:lstStyle/>
          <a:p>
            <a:r>
              <a:rPr kumimoji="1" lang="ja-JP" altLang="en-US" sz="800">
                <a:solidFill>
                  <a:srgbClr val="8C8C8C"/>
                </a:solidFill>
                <a:latin typeface="Meiryo UI" panose="020B0604030504040204" pitchFamily="50" charset="-128"/>
                <a:ea typeface="Meiryo UI" panose="020B0604030504040204" pitchFamily="50" charset="-128"/>
              </a:rPr>
              <a:t>サンプルシステム株式会社（架空）</a:t>
            </a:r>
          </a:p>
        </p:txBody>
      </p:sp>
      <p:sp>
        <p:nvSpPr>
          <p:cNvPr id="84" name="機能_fax_in">
            <a:extLst>
              <a:ext uri="{FF2B5EF4-FFF2-40B4-BE49-F238E27FC236}">
                <a16:creationId xmlns:a16="http://schemas.microsoft.com/office/drawing/2014/main" id="{C7A6214C-8A89-DC90-53C4-ADCFB8F7701D}"/>
              </a:ext>
            </a:extLst>
          </p:cNvPr>
          <p:cNvSpPr/>
          <p:nvPr/>
        </p:nvSpPr>
        <p:spPr>
          <a:xfrm>
            <a:off x="2208830" y="1793240"/>
            <a:ext cx="1281467" cy="355600"/>
          </a:xfrm>
          <a:prstGeom prst="roundRect">
            <a:avLst>
              <a:gd name="adj" fmla="val 12000"/>
            </a:avLst>
          </a:prstGeom>
          <a:solidFill>
            <a:srgbClr val="FFFFFF"/>
          </a:solidFill>
          <a:ln w="12700">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lang="ja-JP" altLang="en-US" sz="1000" dirty="0">
                <a:solidFill>
                  <a:srgbClr val="262626"/>
                </a:solidFill>
                <a:latin typeface="Meiryo UI" panose="020B0604030504040204" pitchFamily="50" charset="-128"/>
                <a:ea typeface="Meiryo UI" panose="020B0604030504040204" pitchFamily="50" charset="-128"/>
              </a:rPr>
              <a:t>ネット注文</a:t>
            </a:r>
            <a:r>
              <a:rPr lang="ja-JP" altLang="en-US" sz="1000">
                <a:solidFill>
                  <a:srgbClr val="262626"/>
                </a:solidFill>
                <a:latin typeface="Meiryo UI" panose="020B0604030504040204" pitchFamily="50" charset="-128"/>
                <a:ea typeface="Meiryo UI" panose="020B0604030504040204" pitchFamily="50" charset="-128"/>
              </a:rPr>
              <a:t>の受信</a:t>
            </a:r>
            <a:br>
              <a:rPr lang="en-US" altLang="ja-JP" sz="1000">
                <a:solidFill>
                  <a:srgbClr val="262626"/>
                </a:solidFill>
                <a:latin typeface="Meiryo UI" panose="020B0604030504040204" pitchFamily="50" charset="-128"/>
                <a:ea typeface="Meiryo UI" panose="020B0604030504040204" pitchFamily="50" charset="-128"/>
              </a:rPr>
            </a:br>
            <a:r>
              <a:rPr lang="ja-JP" altLang="en-US" sz="1000">
                <a:solidFill>
                  <a:srgbClr val="262626"/>
                </a:solidFill>
                <a:latin typeface="Meiryo UI" panose="020B0604030504040204" pitchFamily="50" charset="-128"/>
                <a:ea typeface="Meiryo UI" panose="020B0604030504040204" pitchFamily="50" charset="-128"/>
              </a:rPr>
              <a:t>（</a:t>
            </a:r>
            <a:r>
              <a:rPr lang="en-US" altLang="ja-JP" sz="1000" dirty="0">
                <a:solidFill>
                  <a:srgbClr val="262626"/>
                </a:solidFill>
                <a:latin typeface="Meiryo UI" panose="020B0604030504040204" pitchFamily="50" charset="-128"/>
                <a:ea typeface="Meiryo UI" panose="020B0604030504040204" pitchFamily="50" charset="-128"/>
              </a:rPr>
              <a:t>Email</a:t>
            </a:r>
            <a:r>
              <a:rPr lang="ja-JP" altLang="en-US" sz="1000" dirty="0">
                <a:solidFill>
                  <a:srgbClr val="262626"/>
                </a:solidFill>
                <a:latin typeface="Meiryo UI" panose="020B0604030504040204" pitchFamily="50" charset="-128"/>
                <a:ea typeface="Meiryo UI" panose="020B0604030504040204" pitchFamily="50" charset="-128"/>
              </a:rPr>
              <a:t>）</a:t>
            </a:r>
          </a:p>
        </p:txBody>
      </p:sp>
      <p:cxnSp>
        <p:nvCxnSpPr>
          <p:cNvPr id="88" name="コネクタ: カギ線 87">
            <a:extLst>
              <a:ext uri="{FF2B5EF4-FFF2-40B4-BE49-F238E27FC236}">
                <a16:creationId xmlns:a16="http://schemas.microsoft.com/office/drawing/2014/main" id="{19C89AF6-CA13-FE6C-BD6A-2470C71A5952}"/>
              </a:ext>
            </a:extLst>
          </p:cNvPr>
          <p:cNvCxnSpPr>
            <a:cxnSpLocks/>
            <a:stCxn id="84" idx="2"/>
            <a:endCxn id="38" idx="0"/>
          </p:cNvCxnSpPr>
          <p:nvPr/>
        </p:nvCxnSpPr>
        <p:spPr>
          <a:xfrm rot="5400000">
            <a:off x="2431734" y="2566670"/>
            <a:ext cx="835661" cy="12700"/>
          </a:xfrm>
          <a:prstGeom prst="bentConnector3">
            <a:avLst>
              <a:gd name="adj1" fmla="val 50000"/>
            </a:avLst>
          </a:prstGeom>
          <a:ln w="19050">
            <a:solidFill>
              <a:srgbClr val="7F7F7F"/>
            </a:solidFill>
            <a:prstDash val="sysDash"/>
            <a:headEnd type="oval"/>
            <a:tailEnd type="triangle"/>
          </a:ln>
        </p:spPr>
        <p:style>
          <a:lnRef idx="2">
            <a:schemeClr val="accent1"/>
          </a:lnRef>
          <a:fillRef idx="0">
            <a:schemeClr val="accent1"/>
          </a:fillRef>
          <a:effectRef idx="1">
            <a:schemeClr val="accent1"/>
          </a:effectRef>
          <a:fontRef idx="minor">
            <a:schemeClr val="tx1"/>
          </a:fontRef>
        </p:style>
      </p:cxnSp>
      <p:sp>
        <p:nvSpPr>
          <p:cNvPr id="93" name="正方形/長方形 92">
            <a:extLst>
              <a:ext uri="{FF2B5EF4-FFF2-40B4-BE49-F238E27FC236}">
                <a16:creationId xmlns:a16="http://schemas.microsoft.com/office/drawing/2014/main" id="{47855454-DC3A-9E33-511D-3A26C6F5F6B6}"/>
              </a:ext>
            </a:extLst>
          </p:cNvPr>
          <p:cNvSpPr/>
          <p:nvPr/>
        </p:nvSpPr>
        <p:spPr>
          <a:xfrm>
            <a:off x="2935923" y="2263140"/>
            <a:ext cx="762000" cy="177800"/>
          </a:xfrm>
          <a:prstGeom prst="rect">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38100" tIns="12700" rIns="38100" bIns="12700" rtlCol="0" anchor="ctr"/>
          <a:lstStyle/>
          <a:p>
            <a:r>
              <a:rPr kumimoji="1" lang="ja-JP" altLang="en-US" sz="800" dirty="0">
                <a:solidFill>
                  <a:srgbClr val="595959"/>
                </a:solidFill>
                <a:latin typeface="Meiryo UI" panose="020B0604030504040204" pitchFamily="50" charset="-128"/>
                <a:ea typeface="Meiryo UI" panose="020B0604030504040204" pitchFamily="50" charset="-128"/>
              </a:rPr>
              <a:t>手動転記</a:t>
            </a:r>
          </a:p>
        </p:txBody>
      </p:sp>
      <p:cxnSp>
        <p:nvCxnSpPr>
          <p:cNvPr id="97" name="コネクタ: カギ線 96">
            <a:extLst>
              <a:ext uri="{FF2B5EF4-FFF2-40B4-BE49-F238E27FC236}">
                <a16:creationId xmlns:a16="http://schemas.microsoft.com/office/drawing/2014/main" id="{6F96F635-C41A-FE9B-6F9C-8C6A3E2D4ABF}"/>
              </a:ext>
            </a:extLst>
          </p:cNvPr>
          <p:cNvCxnSpPr>
            <a:cxnSpLocks/>
            <a:stCxn id="36" idx="2"/>
            <a:endCxn id="38" idx="0"/>
          </p:cNvCxnSpPr>
          <p:nvPr/>
        </p:nvCxnSpPr>
        <p:spPr>
          <a:xfrm rot="16200000" flipH="1">
            <a:off x="1669967" y="1804903"/>
            <a:ext cx="835661" cy="1523533"/>
          </a:xfrm>
          <a:prstGeom prst="bentConnector3">
            <a:avLst>
              <a:gd name="adj1" fmla="val 36626"/>
            </a:avLst>
          </a:prstGeom>
          <a:ln w="19050">
            <a:solidFill>
              <a:srgbClr val="7F7F7F"/>
            </a:solidFill>
            <a:prstDash val="sysDash"/>
            <a:headEnd type="oval"/>
            <a:tailEnd type="triangle"/>
          </a:ln>
        </p:spPr>
        <p:style>
          <a:lnRef idx="2">
            <a:schemeClr val="accent1"/>
          </a:lnRef>
          <a:fillRef idx="0">
            <a:schemeClr val="accent1"/>
          </a:fillRef>
          <a:effectRef idx="1">
            <a:schemeClr val="accent1"/>
          </a:effectRef>
          <a:fontRef idx="minor">
            <a:schemeClr val="tx1"/>
          </a:fontRef>
        </p:style>
      </p:cxnSp>
      <p:sp>
        <p:nvSpPr>
          <p:cNvPr id="105" name="機能_o_rec">
            <a:extLst>
              <a:ext uri="{FF2B5EF4-FFF2-40B4-BE49-F238E27FC236}">
                <a16:creationId xmlns:a16="http://schemas.microsoft.com/office/drawing/2014/main" id="{59208981-23B5-095E-F0DA-D4192E481098}"/>
              </a:ext>
            </a:extLst>
          </p:cNvPr>
          <p:cNvSpPr/>
          <p:nvPr/>
        </p:nvSpPr>
        <p:spPr>
          <a:xfrm>
            <a:off x="2215180" y="4729480"/>
            <a:ext cx="1281467" cy="355600"/>
          </a:xfrm>
          <a:prstGeom prst="roundRect">
            <a:avLst>
              <a:gd name="adj" fmla="val 12000"/>
            </a:avLst>
          </a:prstGeom>
          <a:solidFill>
            <a:srgbClr val="FFFFFF"/>
          </a:solidFill>
          <a:ln w="12700">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lang="ja-JP" altLang="en-US" sz="1000" dirty="0">
                <a:solidFill>
                  <a:srgbClr val="262626"/>
                </a:solidFill>
                <a:latin typeface="Meiryo UI" panose="020B0604030504040204" pitchFamily="50" charset="-128"/>
                <a:ea typeface="Meiryo UI" panose="020B0604030504040204" pitchFamily="50" charset="-128"/>
              </a:rPr>
              <a:t>注文なし店舗</a:t>
            </a:r>
            <a:r>
              <a:rPr lang="ja-JP" altLang="en-US" sz="1000">
                <a:solidFill>
                  <a:srgbClr val="262626"/>
                </a:solidFill>
                <a:latin typeface="Meiryo UI" panose="020B0604030504040204" pitchFamily="50" charset="-128"/>
                <a:ea typeface="Meiryo UI" panose="020B0604030504040204" pitchFamily="50" charset="-128"/>
              </a:rPr>
              <a:t>への</a:t>
            </a:r>
            <a:br>
              <a:rPr lang="en-US" altLang="ja-JP" sz="1000" dirty="0">
                <a:solidFill>
                  <a:srgbClr val="262626"/>
                </a:solidFill>
                <a:latin typeface="Meiryo UI" panose="020B0604030504040204" pitchFamily="50" charset="-128"/>
                <a:ea typeface="Meiryo UI" panose="020B0604030504040204" pitchFamily="50" charset="-128"/>
              </a:rPr>
            </a:br>
            <a:r>
              <a:rPr lang="ja-JP" altLang="en-US" sz="1000">
                <a:solidFill>
                  <a:srgbClr val="262626"/>
                </a:solidFill>
                <a:latin typeface="Meiryo UI" panose="020B0604030504040204" pitchFamily="50" charset="-128"/>
                <a:ea typeface="Meiryo UI" panose="020B0604030504040204" pitchFamily="50" charset="-128"/>
              </a:rPr>
              <a:t>確認（</a:t>
            </a:r>
            <a:r>
              <a:rPr lang="en-US" altLang="ja-JP" sz="1000" dirty="0">
                <a:solidFill>
                  <a:srgbClr val="262626"/>
                </a:solidFill>
                <a:latin typeface="Meiryo UI" panose="020B0604030504040204" pitchFamily="50" charset="-128"/>
                <a:ea typeface="Meiryo UI" panose="020B0604030504040204" pitchFamily="50" charset="-128"/>
              </a:rPr>
              <a:t>TEL</a:t>
            </a:r>
            <a:r>
              <a:rPr lang="ja-JP" altLang="en-US" sz="1000" dirty="0">
                <a:solidFill>
                  <a:srgbClr val="262626"/>
                </a:solidFill>
                <a:latin typeface="Meiryo UI" panose="020B0604030504040204" pitchFamily="50" charset="-128"/>
                <a:ea typeface="Meiryo UI" panose="020B0604030504040204" pitchFamily="50" charset="-128"/>
              </a:rPr>
              <a:t>）</a:t>
            </a:r>
          </a:p>
        </p:txBody>
      </p:sp>
      <p:cxnSp>
        <p:nvCxnSpPr>
          <p:cNvPr id="106" name="コネクタ: カギ線 105">
            <a:extLst>
              <a:ext uri="{FF2B5EF4-FFF2-40B4-BE49-F238E27FC236}">
                <a16:creationId xmlns:a16="http://schemas.microsoft.com/office/drawing/2014/main" id="{8BA46985-38EA-3D79-E338-A04BF83899F4}"/>
              </a:ext>
            </a:extLst>
          </p:cNvPr>
          <p:cNvCxnSpPr>
            <a:cxnSpLocks/>
            <a:stCxn id="38" idx="3"/>
            <a:endCxn id="44" idx="1"/>
          </p:cNvCxnSpPr>
          <p:nvPr/>
        </p:nvCxnSpPr>
        <p:spPr>
          <a:xfrm>
            <a:off x="3490297" y="3162301"/>
            <a:ext cx="1234103" cy="139699"/>
          </a:xfrm>
          <a:prstGeom prst="bentConnector3">
            <a:avLst>
              <a:gd name="adj1" fmla="val 50000"/>
            </a:avLst>
          </a:prstGeom>
          <a:ln w="19050">
            <a:solidFill>
              <a:srgbClr val="7F7F7F"/>
            </a:solidFill>
            <a:prstDash val="sysDash"/>
            <a:headEnd type="oval"/>
            <a:tailEnd type="triangle"/>
          </a:ln>
        </p:spPr>
        <p:style>
          <a:lnRef idx="2">
            <a:schemeClr val="accent1"/>
          </a:lnRef>
          <a:fillRef idx="0">
            <a:schemeClr val="accent1"/>
          </a:fillRef>
          <a:effectRef idx="1">
            <a:schemeClr val="accent1"/>
          </a:effectRef>
          <a:fontRef idx="minor">
            <a:schemeClr val="tx1"/>
          </a:fontRef>
        </p:style>
      </p:cxnSp>
      <p:sp>
        <p:nvSpPr>
          <p:cNvPr id="112" name="四角形: 角を丸くする 111">
            <a:extLst>
              <a:ext uri="{FF2B5EF4-FFF2-40B4-BE49-F238E27FC236}">
                <a16:creationId xmlns:a16="http://schemas.microsoft.com/office/drawing/2014/main" id="{7591FB1A-FE01-BE5E-8EC9-C2CB13779DAC}"/>
              </a:ext>
            </a:extLst>
          </p:cNvPr>
          <p:cNvSpPr/>
          <p:nvPr/>
        </p:nvSpPr>
        <p:spPr>
          <a:xfrm>
            <a:off x="1305797" y="2656552"/>
            <a:ext cx="178430" cy="130114"/>
          </a:xfrm>
          <a:prstGeom prst="roundRect">
            <a:avLst/>
          </a:prstGeom>
          <a:solidFill>
            <a:srgbClr val="12794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050" b="1" dirty="0"/>
              <a:t>X</a:t>
            </a:r>
            <a:endParaRPr kumimoji="1" lang="ja-JP" altLang="en-US" sz="1050" b="1" dirty="0"/>
          </a:p>
        </p:txBody>
      </p:sp>
      <p:sp>
        <p:nvSpPr>
          <p:cNvPr id="114" name="機能_n_anl">
            <a:extLst>
              <a:ext uri="{FF2B5EF4-FFF2-40B4-BE49-F238E27FC236}">
                <a16:creationId xmlns:a16="http://schemas.microsoft.com/office/drawing/2014/main" id="{B104345E-C475-5DFC-19E7-970EB51DFFE8}"/>
              </a:ext>
            </a:extLst>
          </p:cNvPr>
          <p:cNvSpPr/>
          <p:nvPr/>
        </p:nvSpPr>
        <p:spPr>
          <a:xfrm>
            <a:off x="681968" y="4729480"/>
            <a:ext cx="1288125" cy="355600"/>
          </a:xfrm>
          <a:prstGeom prst="roundRect">
            <a:avLst>
              <a:gd name="adj" fmla="val 12000"/>
            </a:avLst>
          </a:prstGeom>
          <a:noFill/>
          <a:ln w="12700" cap="flat" cmpd="sng" algn="ctr">
            <a:solidFill>
              <a:srgbClr val="8C8C8C"/>
            </a:solidFill>
            <a:prstDash val="dash"/>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lIns="38100" tIns="12700" rIns="38100" bIns="12700" rtlCol="0" anchor="ctr"/>
          <a:lstStyle/>
          <a:p>
            <a:pPr algn="ctr"/>
            <a:r>
              <a:rPr kumimoji="1" lang="ja-JP" altLang="en-US" sz="1000" dirty="0">
                <a:solidFill>
                  <a:srgbClr val="8C8C8C"/>
                </a:solidFill>
                <a:latin typeface="Meiryo UI" panose="020B0604030504040204" pitchFamily="50" charset="-128"/>
                <a:ea typeface="Meiryo UI" panose="020B0604030504040204" pitchFamily="50" charset="-128"/>
              </a:rPr>
              <a:t>注文の分析</a:t>
            </a:r>
            <a:br>
              <a:rPr kumimoji="1" lang="en-US" altLang="ja-JP" sz="1000" dirty="0">
                <a:solidFill>
                  <a:srgbClr val="8C8C8C"/>
                </a:solidFill>
                <a:latin typeface="Meiryo UI" panose="020B0604030504040204" pitchFamily="50" charset="-128"/>
                <a:ea typeface="Meiryo UI" panose="020B0604030504040204" pitchFamily="50" charset="-128"/>
              </a:rPr>
            </a:br>
            <a:r>
              <a:rPr kumimoji="1" lang="ja-JP" altLang="en-US" sz="1000" dirty="0">
                <a:solidFill>
                  <a:srgbClr val="8C8C8C"/>
                </a:solidFill>
                <a:latin typeface="Meiryo UI" panose="020B0604030504040204" pitchFamily="50" charset="-128"/>
                <a:ea typeface="Meiryo UI" panose="020B0604030504040204" pitchFamily="50" charset="-128"/>
              </a:rPr>
              <a:t>（なし）</a:t>
            </a:r>
          </a:p>
        </p:txBody>
      </p:sp>
      <p:sp>
        <p:nvSpPr>
          <p:cNvPr id="119" name="四角形: 角を丸くする 118">
            <a:extLst>
              <a:ext uri="{FF2B5EF4-FFF2-40B4-BE49-F238E27FC236}">
                <a16:creationId xmlns:a16="http://schemas.microsoft.com/office/drawing/2014/main" id="{6C99B5F1-22E8-A21B-1423-FDCF4AF7FF6D}"/>
              </a:ext>
            </a:extLst>
          </p:cNvPr>
          <p:cNvSpPr/>
          <p:nvPr/>
        </p:nvSpPr>
        <p:spPr>
          <a:xfrm>
            <a:off x="1618935" y="3682999"/>
            <a:ext cx="178430" cy="130114"/>
          </a:xfrm>
          <a:prstGeom prst="roundRect">
            <a:avLst/>
          </a:prstGeom>
          <a:solidFill>
            <a:srgbClr val="12794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050" b="1" dirty="0"/>
              <a:t>X</a:t>
            </a:r>
            <a:endParaRPr kumimoji="1" lang="ja-JP" altLang="en-US" sz="1050" b="1" dirty="0"/>
          </a:p>
        </p:txBody>
      </p:sp>
      <p:sp>
        <p:nvSpPr>
          <p:cNvPr id="9" name="楕円 8">
            <a:extLst>
              <a:ext uri="{FF2B5EF4-FFF2-40B4-BE49-F238E27FC236}">
                <a16:creationId xmlns:a16="http://schemas.microsoft.com/office/drawing/2014/main" id="{00DA86D6-8930-411B-69E5-A2C5025391DF}"/>
              </a:ext>
            </a:extLst>
          </p:cNvPr>
          <p:cNvSpPr/>
          <p:nvPr/>
        </p:nvSpPr>
        <p:spPr>
          <a:xfrm>
            <a:off x="2932114" y="2651098"/>
            <a:ext cx="279400" cy="279400"/>
          </a:xfrm>
          <a:prstGeom prst="ellipse">
            <a:avLst/>
          </a:prstGeom>
          <a:solidFill>
            <a:srgbClr val="E8731A"/>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38100" tIns="12700" rIns="38100" bIns="12700" rtlCol="0" anchor="ctr"/>
          <a:lstStyle/>
          <a:p>
            <a:pPr algn="ctr"/>
            <a:r>
              <a:rPr kumimoji="1" lang="en-US" altLang="ja-JP" sz="1100" b="1">
                <a:solidFill>
                  <a:srgbClr val="FFFFFF"/>
                </a:solidFill>
                <a:latin typeface="Meiryo UI" panose="020B0604030504040204" pitchFamily="50" charset="-128"/>
                <a:ea typeface="Meiryo UI" panose="020B0604030504040204" pitchFamily="50" charset="-128"/>
              </a:rPr>
              <a:t>1</a:t>
            </a:r>
            <a:endParaRPr kumimoji="1" lang="ja-JP" altLang="en-US" sz="1100" b="1">
              <a:solidFill>
                <a:srgbClr val="FFFFFF"/>
              </a:solidFill>
              <a:latin typeface="Meiryo UI" panose="020B0604030504040204" pitchFamily="50" charset="-128"/>
              <a:ea typeface="Meiryo UI" panose="020B0604030504040204" pitchFamily="50" charset="-128"/>
            </a:endParaRPr>
          </a:p>
        </p:txBody>
      </p:sp>
      <p:sp>
        <p:nvSpPr>
          <p:cNvPr id="25" name="楕円 24">
            <a:extLst>
              <a:ext uri="{FF2B5EF4-FFF2-40B4-BE49-F238E27FC236}">
                <a16:creationId xmlns:a16="http://schemas.microsoft.com/office/drawing/2014/main" id="{5FA1EA2F-F472-572C-C08F-94F62E63B5EC}"/>
              </a:ext>
            </a:extLst>
          </p:cNvPr>
          <p:cNvSpPr/>
          <p:nvPr/>
        </p:nvSpPr>
        <p:spPr>
          <a:xfrm>
            <a:off x="3287096" y="3906520"/>
            <a:ext cx="279400" cy="279400"/>
          </a:xfrm>
          <a:prstGeom prst="ellipse">
            <a:avLst/>
          </a:prstGeom>
          <a:solidFill>
            <a:srgbClr val="E8731A"/>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38100" tIns="12700" rIns="38100" bIns="12700" rtlCol="0" anchor="ctr"/>
          <a:lstStyle/>
          <a:p>
            <a:pPr algn="ctr"/>
            <a:r>
              <a:rPr kumimoji="1" lang="en-US" altLang="ja-JP" sz="1100" b="1">
                <a:solidFill>
                  <a:srgbClr val="FFFFFF"/>
                </a:solidFill>
                <a:latin typeface="Meiryo UI" panose="020B0604030504040204" pitchFamily="50" charset="-128"/>
                <a:ea typeface="Meiryo UI" panose="020B0604030504040204" pitchFamily="50" charset="-128"/>
              </a:rPr>
              <a:t>2</a:t>
            </a:r>
            <a:endParaRPr kumimoji="1" lang="ja-JP" altLang="en-US" sz="1100" b="1">
              <a:solidFill>
                <a:srgbClr val="FFFFFF"/>
              </a:solidFill>
              <a:latin typeface="Meiryo UI" panose="020B0604030504040204" pitchFamily="50" charset="-128"/>
              <a:ea typeface="Meiryo UI" panose="020B0604030504040204" pitchFamily="50" charset="-128"/>
            </a:endParaRPr>
          </a:p>
        </p:txBody>
      </p:sp>
      <p:sp>
        <p:nvSpPr>
          <p:cNvPr id="60" name="楕円 59">
            <a:extLst>
              <a:ext uri="{FF2B5EF4-FFF2-40B4-BE49-F238E27FC236}">
                <a16:creationId xmlns:a16="http://schemas.microsoft.com/office/drawing/2014/main" id="{DD2877CA-84D2-91AE-651F-D8F30F2ED070}"/>
              </a:ext>
            </a:extLst>
          </p:cNvPr>
          <p:cNvSpPr/>
          <p:nvPr/>
        </p:nvSpPr>
        <p:spPr>
          <a:xfrm>
            <a:off x="977345" y="5760829"/>
            <a:ext cx="203200" cy="203200"/>
          </a:xfrm>
          <a:prstGeom prst="ellipse">
            <a:avLst/>
          </a:prstGeom>
          <a:solidFill>
            <a:srgbClr val="E8731A"/>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38100" tIns="12700" rIns="38100" bIns="12700" rtlCol="0" anchor="ctr"/>
          <a:lstStyle/>
          <a:p>
            <a:pPr algn="ctr"/>
            <a:r>
              <a:rPr kumimoji="1" lang="en-US" altLang="ja-JP" sz="850" b="1">
                <a:solidFill>
                  <a:srgbClr val="FFFFFF"/>
                </a:solidFill>
                <a:latin typeface="Meiryo UI" panose="020B0604030504040204" pitchFamily="50" charset="-128"/>
                <a:ea typeface="Meiryo UI" panose="020B0604030504040204" pitchFamily="50" charset="-128"/>
              </a:rPr>
              <a:t>1</a:t>
            </a:r>
            <a:endParaRPr kumimoji="1" lang="ja-JP" altLang="en-US" sz="850" b="1">
              <a:solidFill>
                <a:srgbClr val="FFFFFF"/>
              </a:solidFill>
              <a:latin typeface="Meiryo UI" panose="020B0604030504040204" pitchFamily="50" charset="-128"/>
              <a:ea typeface="Meiryo UI" panose="020B0604030504040204" pitchFamily="50" charset="-128"/>
            </a:endParaRPr>
          </a:p>
        </p:txBody>
      </p:sp>
      <p:sp>
        <p:nvSpPr>
          <p:cNvPr id="64" name="正方形/長方形 63">
            <a:extLst>
              <a:ext uri="{FF2B5EF4-FFF2-40B4-BE49-F238E27FC236}">
                <a16:creationId xmlns:a16="http://schemas.microsoft.com/office/drawing/2014/main" id="{B2CE01FC-DF72-A7CE-DECA-2C87FB2DADE0}"/>
              </a:ext>
            </a:extLst>
          </p:cNvPr>
          <p:cNvSpPr/>
          <p:nvPr/>
        </p:nvSpPr>
        <p:spPr>
          <a:xfrm>
            <a:off x="1231345" y="5771780"/>
            <a:ext cx="1998870" cy="648455"/>
          </a:xfrm>
          <a:prstGeom prst="rect">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38100" tIns="12700" rIns="38100" bIns="12700" rtlCol="0" anchor="t"/>
          <a:lstStyle/>
          <a:p>
            <a:r>
              <a:rPr kumimoji="1" lang="en-US" altLang="ja-JP" sz="1000" dirty="0">
                <a:solidFill>
                  <a:srgbClr val="262626"/>
                </a:solidFill>
                <a:latin typeface="Meiryo UI" panose="020B0604030504040204" pitchFamily="50" charset="-128"/>
                <a:ea typeface="Meiryo UI" panose="020B0604030504040204" pitchFamily="50" charset="-128"/>
              </a:rPr>
              <a:t>FAX</a:t>
            </a:r>
            <a:r>
              <a:rPr kumimoji="1" lang="ja-JP" altLang="en-US" sz="1000" dirty="0">
                <a:solidFill>
                  <a:srgbClr val="262626"/>
                </a:solidFill>
                <a:latin typeface="Meiryo UI" panose="020B0604030504040204" pitchFamily="50" charset="-128"/>
                <a:ea typeface="Meiryo UI" panose="020B0604030504040204" pitchFamily="50" charset="-128"/>
              </a:rPr>
              <a:t>とメールでの注文内容を手で記録し、基幹システムへ転記のため非常に煩雑。ミスも発生。</a:t>
            </a:r>
          </a:p>
        </p:txBody>
      </p:sp>
      <p:sp>
        <p:nvSpPr>
          <p:cNvPr id="73" name="楕円 72">
            <a:extLst>
              <a:ext uri="{FF2B5EF4-FFF2-40B4-BE49-F238E27FC236}">
                <a16:creationId xmlns:a16="http://schemas.microsoft.com/office/drawing/2014/main" id="{98E85BE5-0405-614E-C223-39E1AED41E3E}"/>
              </a:ext>
            </a:extLst>
          </p:cNvPr>
          <p:cNvSpPr/>
          <p:nvPr/>
        </p:nvSpPr>
        <p:spPr>
          <a:xfrm>
            <a:off x="3287096" y="4600989"/>
            <a:ext cx="279400" cy="279400"/>
          </a:xfrm>
          <a:prstGeom prst="ellipse">
            <a:avLst/>
          </a:prstGeom>
          <a:solidFill>
            <a:srgbClr val="E8731A"/>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38100" tIns="12700" rIns="38100" bIns="12700" rtlCol="0" anchor="ctr"/>
          <a:lstStyle/>
          <a:p>
            <a:pPr algn="ctr"/>
            <a:r>
              <a:rPr kumimoji="1" lang="en-US" altLang="ja-JP" sz="1100" b="1" dirty="0">
                <a:solidFill>
                  <a:srgbClr val="FFFFFF"/>
                </a:solidFill>
                <a:latin typeface="Meiryo UI" panose="020B0604030504040204" pitchFamily="50" charset="-128"/>
                <a:ea typeface="Meiryo UI" panose="020B0604030504040204" pitchFamily="50" charset="-128"/>
              </a:rPr>
              <a:t>3</a:t>
            </a:r>
            <a:endParaRPr kumimoji="1" lang="ja-JP" altLang="en-US" sz="1100" b="1" dirty="0">
              <a:solidFill>
                <a:srgbClr val="FFFFFF"/>
              </a:solidFill>
              <a:latin typeface="Meiryo UI" panose="020B0604030504040204" pitchFamily="50" charset="-128"/>
              <a:ea typeface="Meiryo UI" panose="020B0604030504040204" pitchFamily="50" charset="-128"/>
            </a:endParaRPr>
          </a:p>
        </p:txBody>
      </p:sp>
      <p:sp>
        <p:nvSpPr>
          <p:cNvPr id="74" name="楕円 73">
            <a:extLst>
              <a:ext uri="{FF2B5EF4-FFF2-40B4-BE49-F238E27FC236}">
                <a16:creationId xmlns:a16="http://schemas.microsoft.com/office/drawing/2014/main" id="{BCB454AE-56C4-0225-D7B0-97798D8EFBDE}"/>
              </a:ext>
            </a:extLst>
          </p:cNvPr>
          <p:cNvSpPr/>
          <p:nvPr/>
        </p:nvSpPr>
        <p:spPr>
          <a:xfrm>
            <a:off x="1795438" y="4600989"/>
            <a:ext cx="279400" cy="279400"/>
          </a:xfrm>
          <a:prstGeom prst="ellipse">
            <a:avLst/>
          </a:prstGeom>
          <a:solidFill>
            <a:srgbClr val="E8731A"/>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38100" tIns="12700" rIns="38100" bIns="12700" rtlCol="0" anchor="ctr"/>
          <a:lstStyle/>
          <a:p>
            <a:pPr algn="ctr"/>
            <a:r>
              <a:rPr kumimoji="1" lang="en-US" altLang="ja-JP" sz="1100" b="1" dirty="0">
                <a:solidFill>
                  <a:srgbClr val="FFFFFF"/>
                </a:solidFill>
                <a:latin typeface="Meiryo UI" panose="020B0604030504040204" pitchFamily="50" charset="-128"/>
                <a:ea typeface="Meiryo UI" panose="020B0604030504040204" pitchFamily="50" charset="-128"/>
              </a:rPr>
              <a:t>4</a:t>
            </a:r>
            <a:endParaRPr kumimoji="1" lang="ja-JP" altLang="en-US" sz="1100" b="1" dirty="0">
              <a:solidFill>
                <a:srgbClr val="FFFFFF"/>
              </a:solidFill>
              <a:latin typeface="Meiryo UI" panose="020B0604030504040204" pitchFamily="50" charset="-128"/>
              <a:ea typeface="Meiryo UI" panose="020B0604030504040204" pitchFamily="50" charset="-128"/>
            </a:endParaRPr>
          </a:p>
        </p:txBody>
      </p:sp>
      <p:sp>
        <p:nvSpPr>
          <p:cNvPr id="80" name="楕円 79">
            <a:extLst>
              <a:ext uri="{FF2B5EF4-FFF2-40B4-BE49-F238E27FC236}">
                <a16:creationId xmlns:a16="http://schemas.microsoft.com/office/drawing/2014/main" id="{FEED7B4C-07E7-13A3-EA6D-7314F226F6D0}"/>
              </a:ext>
            </a:extLst>
          </p:cNvPr>
          <p:cNvSpPr/>
          <p:nvPr/>
        </p:nvSpPr>
        <p:spPr>
          <a:xfrm>
            <a:off x="3636064" y="5760829"/>
            <a:ext cx="203200" cy="203200"/>
          </a:xfrm>
          <a:prstGeom prst="ellipse">
            <a:avLst/>
          </a:prstGeom>
          <a:solidFill>
            <a:srgbClr val="E8731A"/>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38100" tIns="12700" rIns="38100" bIns="12700" rtlCol="0" anchor="ctr"/>
          <a:lstStyle/>
          <a:p>
            <a:pPr algn="ctr"/>
            <a:r>
              <a:rPr kumimoji="1" lang="en-US" altLang="ja-JP" sz="850" b="1" dirty="0">
                <a:solidFill>
                  <a:srgbClr val="FFFFFF"/>
                </a:solidFill>
                <a:latin typeface="Meiryo UI" panose="020B0604030504040204" pitchFamily="50" charset="-128"/>
                <a:ea typeface="Meiryo UI" panose="020B0604030504040204" pitchFamily="50" charset="-128"/>
              </a:rPr>
              <a:t>2</a:t>
            </a:r>
            <a:endParaRPr kumimoji="1" lang="ja-JP" altLang="en-US" sz="850" b="1" dirty="0">
              <a:solidFill>
                <a:srgbClr val="FFFFFF"/>
              </a:solidFill>
              <a:latin typeface="Meiryo UI" panose="020B0604030504040204" pitchFamily="50" charset="-128"/>
              <a:ea typeface="Meiryo UI" panose="020B0604030504040204" pitchFamily="50" charset="-128"/>
            </a:endParaRPr>
          </a:p>
        </p:txBody>
      </p:sp>
      <p:sp>
        <p:nvSpPr>
          <p:cNvPr id="81" name="正方形/長方形 80">
            <a:extLst>
              <a:ext uri="{FF2B5EF4-FFF2-40B4-BE49-F238E27FC236}">
                <a16:creationId xmlns:a16="http://schemas.microsoft.com/office/drawing/2014/main" id="{C80B2348-FEEA-E503-1919-E8A1A7FBC5EE}"/>
              </a:ext>
            </a:extLst>
          </p:cNvPr>
          <p:cNvSpPr/>
          <p:nvPr/>
        </p:nvSpPr>
        <p:spPr>
          <a:xfrm>
            <a:off x="3890064" y="5771780"/>
            <a:ext cx="1998870" cy="648455"/>
          </a:xfrm>
          <a:prstGeom prst="rect">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38100" tIns="12700" rIns="38100" bIns="12700" rtlCol="0" anchor="t"/>
          <a:lstStyle/>
          <a:p>
            <a:r>
              <a:rPr lang="ja-JP" altLang="en-US" sz="1000" dirty="0">
                <a:solidFill>
                  <a:srgbClr val="262626"/>
                </a:solidFill>
                <a:latin typeface="Meiryo UI" panose="020B0604030504040204" pitchFamily="50" charset="-128"/>
                <a:ea typeface="Meiryo UI" panose="020B0604030504040204" pitchFamily="50" charset="-128"/>
              </a:rPr>
              <a:t>お店ごとの価格は</a:t>
            </a:r>
            <a:r>
              <a:rPr lang="en-US" altLang="ja-JP" sz="1000" dirty="0">
                <a:solidFill>
                  <a:srgbClr val="262626"/>
                </a:solidFill>
                <a:latin typeface="Meiryo UI" panose="020B0604030504040204" pitchFamily="50" charset="-128"/>
                <a:ea typeface="Meiryo UI" panose="020B0604030504040204" pitchFamily="50" charset="-128"/>
              </a:rPr>
              <a:t>Excel</a:t>
            </a:r>
            <a:r>
              <a:rPr lang="ja-JP" altLang="en-US" sz="1000" dirty="0">
                <a:solidFill>
                  <a:srgbClr val="262626"/>
                </a:solidFill>
                <a:latin typeface="Meiryo UI" panose="020B0604030504040204" pitchFamily="50" charset="-128"/>
                <a:ea typeface="Meiryo UI" panose="020B0604030504040204" pitchFamily="50" charset="-128"/>
              </a:rPr>
              <a:t>を見ながら入力している。打ち間違いが誤出荷（月 約</a:t>
            </a:r>
            <a:r>
              <a:rPr lang="en-US" altLang="ja-JP" sz="1000" dirty="0">
                <a:solidFill>
                  <a:srgbClr val="262626"/>
                </a:solidFill>
                <a:latin typeface="Meiryo UI" panose="020B0604030504040204" pitchFamily="50" charset="-128"/>
                <a:ea typeface="Meiryo UI" panose="020B0604030504040204" pitchFamily="50" charset="-128"/>
              </a:rPr>
              <a:t>20</a:t>
            </a:r>
            <a:r>
              <a:rPr lang="ja-JP" altLang="en-US" sz="1000" dirty="0">
                <a:solidFill>
                  <a:srgbClr val="262626"/>
                </a:solidFill>
                <a:latin typeface="Meiryo UI" panose="020B0604030504040204" pitchFamily="50" charset="-128"/>
                <a:ea typeface="Meiryo UI" panose="020B0604030504040204" pitchFamily="50" charset="-128"/>
              </a:rPr>
              <a:t>件）につながっている</a:t>
            </a:r>
          </a:p>
        </p:txBody>
      </p:sp>
      <p:sp>
        <p:nvSpPr>
          <p:cNvPr id="82" name="楕円 81">
            <a:extLst>
              <a:ext uri="{FF2B5EF4-FFF2-40B4-BE49-F238E27FC236}">
                <a16:creationId xmlns:a16="http://schemas.microsoft.com/office/drawing/2014/main" id="{088F3ABA-08FF-D69E-6C27-34F6C3351616}"/>
              </a:ext>
            </a:extLst>
          </p:cNvPr>
          <p:cNvSpPr/>
          <p:nvPr/>
        </p:nvSpPr>
        <p:spPr>
          <a:xfrm>
            <a:off x="6294783" y="5760829"/>
            <a:ext cx="203200" cy="203200"/>
          </a:xfrm>
          <a:prstGeom prst="ellipse">
            <a:avLst/>
          </a:prstGeom>
          <a:solidFill>
            <a:srgbClr val="E8731A"/>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38100" tIns="12700" rIns="38100" bIns="12700" rtlCol="0" anchor="ctr"/>
          <a:lstStyle/>
          <a:p>
            <a:pPr algn="ctr"/>
            <a:r>
              <a:rPr kumimoji="1" lang="en-US" altLang="ja-JP" sz="850" b="1" dirty="0">
                <a:solidFill>
                  <a:srgbClr val="FFFFFF"/>
                </a:solidFill>
                <a:latin typeface="Meiryo UI" panose="020B0604030504040204" pitchFamily="50" charset="-128"/>
                <a:ea typeface="Meiryo UI" panose="020B0604030504040204" pitchFamily="50" charset="-128"/>
              </a:rPr>
              <a:t>3</a:t>
            </a:r>
            <a:endParaRPr kumimoji="1" lang="ja-JP" altLang="en-US" sz="850" b="1" dirty="0">
              <a:solidFill>
                <a:srgbClr val="FFFFFF"/>
              </a:solidFill>
              <a:latin typeface="Meiryo UI" panose="020B0604030504040204" pitchFamily="50" charset="-128"/>
              <a:ea typeface="Meiryo UI" panose="020B0604030504040204" pitchFamily="50" charset="-128"/>
            </a:endParaRPr>
          </a:p>
        </p:txBody>
      </p:sp>
      <p:sp>
        <p:nvSpPr>
          <p:cNvPr id="83" name="正方形/長方形 82">
            <a:extLst>
              <a:ext uri="{FF2B5EF4-FFF2-40B4-BE49-F238E27FC236}">
                <a16:creationId xmlns:a16="http://schemas.microsoft.com/office/drawing/2014/main" id="{597C84CD-929A-735B-A9F7-151FBFBB4B5E}"/>
              </a:ext>
            </a:extLst>
          </p:cNvPr>
          <p:cNvSpPr/>
          <p:nvPr/>
        </p:nvSpPr>
        <p:spPr>
          <a:xfrm>
            <a:off x="6548783" y="5771780"/>
            <a:ext cx="1998870" cy="648455"/>
          </a:xfrm>
          <a:prstGeom prst="rect">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38100" tIns="12700" rIns="38100" bIns="12700" rtlCol="0" anchor="t"/>
          <a:lstStyle/>
          <a:p>
            <a:r>
              <a:rPr lang="ja-JP" altLang="en-US" sz="1000" dirty="0">
                <a:solidFill>
                  <a:srgbClr val="262626"/>
                </a:solidFill>
                <a:latin typeface="Meiryo UI" panose="020B0604030504040204" pitchFamily="50" charset="-128"/>
                <a:ea typeface="Meiryo UI" panose="020B0604030504040204" pitchFamily="50" charset="-128"/>
              </a:rPr>
              <a:t>注文時間受付終了◯分間に当日注文がまだな店舗には現状</a:t>
            </a:r>
            <a:r>
              <a:rPr lang="en-US" altLang="ja-JP" sz="1000" dirty="0">
                <a:solidFill>
                  <a:srgbClr val="262626"/>
                </a:solidFill>
                <a:latin typeface="Meiryo UI" panose="020B0604030504040204" pitchFamily="50" charset="-128"/>
                <a:ea typeface="Meiryo UI" panose="020B0604030504040204" pitchFamily="50" charset="-128"/>
              </a:rPr>
              <a:t>TEL</a:t>
            </a:r>
            <a:r>
              <a:rPr lang="ja-JP" altLang="en-US" sz="1000" dirty="0">
                <a:solidFill>
                  <a:srgbClr val="262626"/>
                </a:solidFill>
                <a:latin typeface="Meiryo UI" panose="020B0604030504040204" pitchFamily="50" charset="-128"/>
                <a:ea typeface="Meiryo UI" panose="020B0604030504040204" pitchFamily="50" charset="-128"/>
              </a:rPr>
              <a:t>にて確認を行っているが工数面で課題あり。</a:t>
            </a:r>
          </a:p>
        </p:txBody>
      </p:sp>
      <p:sp>
        <p:nvSpPr>
          <p:cNvPr id="85" name="楕円 84">
            <a:extLst>
              <a:ext uri="{FF2B5EF4-FFF2-40B4-BE49-F238E27FC236}">
                <a16:creationId xmlns:a16="http://schemas.microsoft.com/office/drawing/2014/main" id="{35B49A61-237B-3031-F22D-E8F066E6FA11}"/>
              </a:ext>
            </a:extLst>
          </p:cNvPr>
          <p:cNvSpPr/>
          <p:nvPr/>
        </p:nvSpPr>
        <p:spPr>
          <a:xfrm>
            <a:off x="8953502" y="5760829"/>
            <a:ext cx="203200" cy="203200"/>
          </a:xfrm>
          <a:prstGeom prst="ellipse">
            <a:avLst/>
          </a:prstGeom>
          <a:solidFill>
            <a:srgbClr val="E8731A"/>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38100" tIns="12700" rIns="38100" bIns="12700" rtlCol="0" anchor="ctr"/>
          <a:lstStyle/>
          <a:p>
            <a:pPr algn="ctr"/>
            <a:r>
              <a:rPr kumimoji="1" lang="en-US" altLang="ja-JP" sz="850" b="1" dirty="0">
                <a:solidFill>
                  <a:srgbClr val="FFFFFF"/>
                </a:solidFill>
                <a:latin typeface="Meiryo UI" panose="020B0604030504040204" pitchFamily="50" charset="-128"/>
                <a:ea typeface="Meiryo UI" panose="020B0604030504040204" pitchFamily="50" charset="-128"/>
              </a:rPr>
              <a:t>4</a:t>
            </a:r>
            <a:endParaRPr kumimoji="1" lang="ja-JP" altLang="en-US" sz="850" b="1" dirty="0">
              <a:solidFill>
                <a:srgbClr val="FFFFFF"/>
              </a:solidFill>
              <a:latin typeface="Meiryo UI" panose="020B0604030504040204" pitchFamily="50" charset="-128"/>
              <a:ea typeface="Meiryo UI" panose="020B0604030504040204" pitchFamily="50" charset="-128"/>
            </a:endParaRPr>
          </a:p>
        </p:txBody>
      </p:sp>
      <p:sp>
        <p:nvSpPr>
          <p:cNvPr id="86" name="正方形/長方形 85">
            <a:extLst>
              <a:ext uri="{FF2B5EF4-FFF2-40B4-BE49-F238E27FC236}">
                <a16:creationId xmlns:a16="http://schemas.microsoft.com/office/drawing/2014/main" id="{C03BEE06-D7E0-EED2-ABE5-C3AA40134912}"/>
              </a:ext>
            </a:extLst>
          </p:cNvPr>
          <p:cNvSpPr/>
          <p:nvPr/>
        </p:nvSpPr>
        <p:spPr>
          <a:xfrm>
            <a:off x="9207502" y="5771780"/>
            <a:ext cx="1998870" cy="648455"/>
          </a:xfrm>
          <a:prstGeom prst="rect">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38100" tIns="12700" rIns="38100" bIns="12700" rtlCol="0" anchor="t"/>
          <a:lstStyle/>
          <a:p>
            <a:r>
              <a:rPr lang="ja-JP" altLang="en-US" sz="1000" dirty="0">
                <a:solidFill>
                  <a:srgbClr val="262626"/>
                </a:solidFill>
                <a:latin typeface="Meiryo UI" panose="020B0604030504040204" pitchFamily="50" charset="-128"/>
                <a:ea typeface="Meiryo UI" panose="020B0604030504040204" pitchFamily="50" charset="-128"/>
              </a:rPr>
              <a:t>時間や曜日別の注文内容の分析を行いたいが現状はそれができていない。</a:t>
            </a:r>
            <a:endParaRPr kumimoji="1" lang="ja-JP" altLang="en-US" sz="1000" dirty="0">
              <a:solidFill>
                <a:srgbClr val="262626"/>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753858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145B7-F07C-C629-7C84-5B1E2D49061D}"/>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25B90727-7FB4-3E4C-1433-4607D04B2A23}"/>
              </a:ext>
            </a:extLst>
          </p:cNvPr>
          <p:cNvSpPr/>
          <p:nvPr/>
        </p:nvSpPr>
        <p:spPr>
          <a:xfrm>
            <a:off x="381000" y="177800"/>
            <a:ext cx="6604000" cy="482600"/>
          </a:xfrm>
          <a:prstGeom prst="rect">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38100" tIns="12700" rIns="38100" bIns="12700" rtlCol="0" anchor="ctr"/>
          <a:lstStyle/>
          <a:p>
            <a:r>
              <a:rPr lang="ja-JP" altLang="en-US" sz="2200" b="1" dirty="0">
                <a:solidFill>
                  <a:srgbClr val="262626"/>
                </a:solidFill>
                <a:latin typeface="Meiryo UI" panose="020B0604030504040204" pitchFamily="50" charset="-128"/>
                <a:ea typeface="Meiryo UI" panose="020B0604030504040204" pitchFamily="50" charset="-128"/>
              </a:rPr>
              <a:t>導入後のシステム全体像（</a:t>
            </a:r>
            <a:r>
              <a:rPr lang="en-US" altLang="ja-JP" sz="2200" b="1" dirty="0">
                <a:solidFill>
                  <a:srgbClr val="262626"/>
                </a:solidFill>
                <a:latin typeface="Meiryo UI" panose="020B0604030504040204" pitchFamily="50" charset="-128"/>
                <a:ea typeface="Meiryo UI" panose="020B0604030504040204" pitchFamily="50" charset="-128"/>
              </a:rPr>
              <a:t>To-Be</a:t>
            </a:r>
            <a:r>
              <a:rPr lang="ja-JP" altLang="en-US" sz="2200" b="1" dirty="0">
                <a:solidFill>
                  <a:srgbClr val="262626"/>
                </a:solidFill>
                <a:latin typeface="Meiryo UI" panose="020B0604030504040204" pitchFamily="50" charset="-128"/>
                <a:ea typeface="Meiryo UI" panose="020B0604030504040204" pitchFamily="50" charset="-128"/>
              </a:rPr>
              <a:t>）</a:t>
            </a:r>
          </a:p>
        </p:txBody>
      </p:sp>
      <p:cxnSp>
        <p:nvCxnSpPr>
          <p:cNvPr id="3" name="直線コネクタ 2">
            <a:extLst>
              <a:ext uri="{FF2B5EF4-FFF2-40B4-BE49-F238E27FC236}">
                <a16:creationId xmlns:a16="http://schemas.microsoft.com/office/drawing/2014/main" id="{C62E63CF-1872-BC26-87FA-BD593AAB7E43}"/>
              </a:ext>
            </a:extLst>
          </p:cNvPr>
          <p:cNvCxnSpPr/>
          <p:nvPr/>
        </p:nvCxnSpPr>
        <p:spPr>
          <a:xfrm>
            <a:off x="381000" y="736600"/>
            <a:ext cx="11430000" cy="0"/>
          </a:xfrm>
          <a:prstGeom prst="line">
            <a:avLst/>
          </a:prstGeom>
          <a:ln w="12700">
            <a:solidFill>
              <a:srgbClr val="BFBFBF"/>
            </a:solidFill>
          </a:ln>
        </p:spPr>
        <p:style>
          <a:lnRef idx="2">
            <a:schemeClr val="accent1"/>
          </a:lnRef>
          <a:fillRef idx="0">
            <a:schemeClr val="accent1"/>
          </a:fillRef>
          <a:effectRef idx="1">
            <a:schemeClr val="accent1"/>
          </a:effectRef>
          <a:fontRef idx="minor">
            <a:schemeClr val="tx1"/>
          </a:fontRef>
        </p:style>
      </p:cxnSp>
      <p:sp>
        <p:nvSpPr>
          <p:cNvPr id="4" name="正方形/長方形 3">
            <a:extLst>
              <a:ext uri="{FF2B5EF4-FFF2-40B4-BE49-F238E27FC236}">
                <a16:creationId xmlns:a16="http://schemas.microsoft.com/office/drawing/2014/main" id="{0C04E5B7-1494-E821-4B67-A9820AF6EC45}"/>
              </a:ext>
            </a:extLst>
          </p:cNvPr>
          <p:cNvSpPr/>
          <p:nvPr/>
        </p:nvSpPr>
        <p:spPr>
          <a:xfrm>
            <a:off x="381000" y="812800"/>
            <a:ext cx="11430000" cy="381000"/>
          </a:xfrm>
          <a:prstGeom prst="rect">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38100" tIns="12700" rIns="38100" bIns="12700" rtlCol="0" anchor="ctr"/>
          <a:lstStyle/>
          <a:p>
            <a:r>
              <a:rPr lang="ja-JP" altLang="en-US" sz="1500" b="1" dirty="0">
                <a:solidFill>
                  <a:srgbClr val="262626"/>
                </a:solidFill>
                <a:latin typeface="Meiryo UI" panose="020B0604030504040204" pitchFamily="50" charset="-128"/>
                <a:ea typeface="Meiryo UI" panose="020B0604030504040204" pitchFamily="50" charset="-128"/>
              </a:rPr>
              <a:t>●注文の受付から価格・締めまでを</a:t>
            </a:r>
            <a:r>
              <a:rPr lang="ja-JP" altLang="en-US" sz="1500" b="1">
                <a:solidFill>
                  <a:srgbClr val="262626"/>
                </a:solidFill>
                <a:latin typeface="Meiryo UI" panose="020B0604030504040204" pitchFamily="50" charset="-128"/>
                <a:ea typeface="Meiryo UI" panose="020B0604030504040204" pitchFamily="50" charset="-128"/>
              </a:rPr>
              <a:t>「</a:t>
            </a:r>
            <a:r>
              <a:rPr lang="en-US" altLang="ja-JP" sz="1500" b="1">
                <a:solidFill>
                  <a:srgbClr val="262626"/>
                </a:solidFill>
                <a:latin typeface="Meiryo UI" panose="020B0604030504040204" pitchFamily="50" charset="-128"/>
                <a:ea typeface="Meiryo UI" panose="020B0604030504040204" pitchFamily="50" charset="-128"/>
              </a:rPr>
              <a:t> Jishuuu </a:t>
            </a:r>
            <a:r>
              <a:rPr lang="ja-JP" altLang="en-US" sz="1500" b="1" dirty="0">
                <a:solidFill>
                  <a:srgbClr val="262626"/>
                </a:solidFill>
                <a:latin typeface="Meiryo UI" panose="020B0604030504040204" pitchFamily="50" charset="-128"/>
                <a:ea typeface="Meiryo UI" panose="020B0604030504040204" pitchFamily="50" charset="-128"/>
              </a:rPr>
              <a:t>」で管理し基幹システムに自動連携</a:t>
            </a:r>
          </a:p>
        </p:txBody>
      </p:sp>
      <p:sp>
        <p:nvSpPr>
          <p:cNvPr id="14" name="枠_A">
            <a:extLst>
              <a:ext uri="{FF2B5EF4-FFF2-40B4-BE49-F238E27FC236}">
                <a16:creationId xmlns:a16="http://schemas.microsoft.com/office/drawing/2014/main" id="{F4DD12EA-6CBD-A1B3-2564-B602B576FD65}"/>
              </a:ext>
            </a:extLst>
          </p:cNvPr>
          <p:cNvSpPr/>
          <p:nvPr/>
        </p:nvSpPr>
        <p:spPr>
          <a:xfrm>
            <a:off x="381000" y="1371600"/>
            <a:ext cx="3365500" cy="4998720"/>
          </a:xfrm>
          <a:prstGeom prst="rect">
            <a:avLst/>
          </a:prstGeom>
          <a:solidFill>
            <a:srgbClr val="F2F2F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14">
            <a:extLst>
              <a:ext uri="{FF2B5EF4-FFF2-40B4-BE49-F238E27FC236}">
                <a16:creationId xmlns:a16="http://schemas.microsoft.com/office/drawing/2014/main" id="{FCA40E32-EC04-766A-281D-7AA6D3C42C18}"/>
              </a:ext>
            </a:extLst>
          </p:cNvPr>
          <p:cNvSpPr/>
          <p:nvPr/>
        </p:nvSpPr>
        <p:spPr>
          <a:xfrm>
            <a:off x="482600" y="1422400"/>
            <a:ext cx="3162300" cy="254000"/>
          </a:xfrm>
          <a:prstGeom prst="rect">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38100" tIns="12700" rIns="38100" bIns="12700" rtlCol="0" anchor="ctr"/>
          <a:lstStyle/>
          <a:p>
            <a:r>
              <a:rPr kumimoji="1" lang="ja-JP" altLang="en-US" sz="1050" b="1">
                <a:solidFill>
                  <a:srgbClr val="7F7F7F"/>
                </a:solidFill>
                <a:latin typeface="Meiryo UI" panose="020B0604030504040204" pitchFamily="50" charset="-128"/>
                <a:ea typeface="Meiryo UI" panose="020B0604030504040204" pitchFamily="50" charset="-128"/>
              </a:rPr>
              <a:t>受注（お店とのやりとり）</a:t>
            </a:r>
          </a:p>
        </p:txBody>
      </p:sp>
      <p:sp>
        <p:nvSpPr>
          <p:cNvPr id="16" name="枠_B">
            <a:extLst>
              <a:ext uri="{FF2B5EF4-FFF2-40B4-BE49-F238E27FC236}">
                <a16:creationId xmlns:a16="http://schemas.microsoft.com/office/drawing/2014/main" id="{DCB53E7A-104F-8339-9D40-ED8D7E695E64}"/>
              </a:ext>
            </a:extLst>
          </p:cNvPr>
          <p:cNvSpPr/>
          <p:nvPr/>
        </p:nvSpPr>
        <p:spPr>
          <a:xfrm>
            <a:off x="4445000" y="1371600"/>
            <a:ext cx="3365500" cy="4114800"/>
          </a:xfrm>
          <a:prstGeom prst="rect">
            <a:avLst/>
          </a:prstGeom>
          <a:solidFill>
            <a:srgbClr val="F2F2F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a:extLst>
              <a:ext uri="{FF2B5EF4-FFF2-40B4-BE49-F238E27FC236}">
                <a16:creationId xmlns:a16="http://schemas.microsoft.com/office/drawing/2014/main" id="{4B7DB1B9-5FC7-D73A-0860-DA4D1BF19363}"/>
              </a:ext>
            </a:extLst>
          </p:cNvPr>
          <p:cNvSpPr/>
          <p:nvPr/>
        </p:nvSpPr>
        <p:spPr>
          <a:xfrm>
            <a:off x="4546600" y="1422400"/>
            <a:ext cx="3162300" cy="254000"/>
          </a:xfrm>
          <a:prstGeom prst="rect">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38100" tIns="12700" rIns="38100" bIns="12700" rtlCol="0" anchor="ctr"/>
          <a:lstStyle/>
          <a:p>
            <a:r>
              <a:rPr kumimoji="1" lang="ja-JP" altLang="en-US" sz="1050" b="1">
                <a:solidFill>
                  <a:srgbClr val="7F7F7F"/>
                </a:solidFill>
                <a:latin typeface="Meiryo UI" panose="020B0604030504040204" pitchFamily="50" charset="-128"/>
                <a:ea typeface="Meiryo UI" panose="020B0604030504040204" pitchFamily="50" charset="-128"/>
              </a:rPr>
              <a:t>在庫・出荷・請求</a:t>
            </a:r>
          </a:p>
        </p:txBody>
      </p:sp>
      <p:sp>
        <p:nvSpPr>
          <p:cNvPr id="18" name="枠_C">
            <a:extLst>
              <a:ext uri="{FF2B5EF4-FFF2-40B4-BE49-F238E27FC236}">
                <a16:creationId xmlns:a16="http://schemas.microsoft.com/office/drawing/2014/main" id="{8DB9FFE3-1B0E-A8E4-6C43-4C839C2AE734}"/>
              </a:ext>
            </a:extLst>
          </p:cNvPr>
          <p:cNvSpPr/>
          <p:nvPr/>
        </p:nvSpPr>
        <p:spPr>
          <a:xfrm>
            <a:off x="8445500" y="1371600"/>
            <a:ext cx="3365500" cy="4114800"/>
          </a:xfrm>
          <a:prstGeom prst="rect">
            <a:avLst/>
          </a:prstGeom>
          <a:solidFill>
            <a:srgbClr val="F2F2F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a:extLst>
              <a:ext uri="{FF2B5EF4-FFF2-40B4-BE49-F238E27FC236}">
                <a16:creationId xmlns:a16="http://schemas.microsoft.com/office/drawing/2014/main" id="{4309042E-1FD0-3530-4FCC-229FD798192C}"/>
              </a:ext>
            </a:extLst>
          </p:cNvPr>
          <p:cNvSpPr/>
          <p:nvPr/>
        </p:nvSpPr>
        <p:spPr>
          <a:xfrm>
            <a:off x="8547100" y="1422400"/>
            <a:ext cx="3162300" cy="254000"/>
          </a:xfrm>
          <a:prstGeom prst="rect">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38100" tIns="12700" rIns="38100" bIns="12700" rtlCol="0" anchor="ctr"/>
          <a:lstStyle/>
          <a:p>
            <a:r>
              <a:rPr kumimoji="1" lang="ja-JP" altLang="en-US" sz="1050" b="1">
                <a:solidFill>
                  <a:srgbClr val="7F7F7F"/>
                </a:solidFill>
                <a:latin typeface="Meiryo UI" panose="020B0604030504040204" pitchFamily="50" charset="-128"/>
                <a:ea typeface="Meiryo UI" panose="020B0604030504040204" pitchFamily="50" charset="-128"/>
              </a:rPr>
              <a:t>会計・社内</a:t>
            </a:r>
          </a:p>
        </p:txBody>
      </p:sp>
      <p:sp>
        <p:nvSpPr>
          <p:cNvPr id="20" name="sys_fax">
            <a:extLst>
              <a:ext uri="{FF2B5EF4-FFF2-40B4-BE49-F238E27FC236}">
                <a16:creationId xmlns:a16="http://schemas.microsoft.com/office/drawing/2014/main" id="{C0ADEFB6-55EA-FEA9-6C4A-A95B3B6BDDC9}"/>
              </a:ext>
            </a:extLst>
          </p:cNvPr>
          <p:cNvSpPr/>
          <p:nvPr/>
        </p:nvSpPr>
        <p:spPr>
          <a:xfrm>
            <a:off x="508000" y="2570480"/>
            <a:ext cx="3111500" cy="3652520"/>
          </a:xfrm>
          <a:prstGeom prst="rect">
            <a:avLst/>
          </a:prstGeom>
          <a:solidFill>
            <a:srgbClr val="FFFFFF"/>
          </a:solidFill>
          <a:ln w="25400">
            <a:solidFill>
              <a:srgbClr val="E8731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1" name="sys_fax_head">
            <a:extLst>
              <a:ext uri="{FF2B5EF4-FFF2-40B4-BE49-F238E27FC236}">
                <a16:creationId xmlns:a16="http://schemas.microsoft.com/office/drawing/2014/main" id="{E39DA773-1F0E-821C-3467-878B64299928}"/>
              </a:ext>
            </a:extLst>
          </p:cNvPr>
          <p:cNvSpPr/>
          <p:nvPr/>
        </p:nvSpPr>
        <p:spPr>
          <a:xfrm>
            <a:off x="508000" y="2570480"/>
            <a:ext cx="3111500" cy="279400"/>
          </a:xfrm>
          <a:prstGeom prst="rect">
            <a:avLst/>
          </a:prstGeom>
          <a:solidFill>
            <a:srgbClr val="E8731A"/>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lIns="108000" tIns="12700" rIns="38100" bIns="12700" rtlCol="0" anchor="ctr"/>
          <a:lstStyle/>
          <a:p>
            <a:r>
              <a:rPr lang="ja-JP" altLang="en-US" sz="1050" b="1" dirty="0">
                <a:solidFill>
                  <a:srgbClr val="FFFFFF"/>
                </a:solidFill>
                <a:latin typeface="Meiryo UI" panose="020B0604030504040204" pitchFamily="50" charset="-128"/>
                <a:ea typeface="Meiryo UI" panose="020B0604030504040204" pitchFamily="50" charset="-128"/>
              </a:rPr>
              <a:t>受発注</a:t>
            </a:r>
            <a:r>
              <a:rPr lang="ja-JP" altLang="en-US" sz="1050" b="1">
                <a:solidFill>
                  <a:srgbClr val="FFFFFF"/>
                </a:solidFill>
                <a:latin typeface="Meiryo UI" panose="020B0604030504040204" pitchFamily="50" charset="-128"/>
                <a:ea typeface="Meiryo UI" panose="020B0604030504040204" pitchFamily="50" charset="-128"/>
              </a:rPr>
              <a:t>システム「</a:t>
            </a:r>
            <a:r>
              <a:rPr lang="en-US" altLang="ja-JP" sz="1050" b="1">
                <a:solidFill>
                  <a:srgbClr val="FFFFFF"/>
                </a:solidFill>
                <a:latin typeface="Meiryo UI" panose="020B0604030504040204" pitchFamily="50" charset="-128"/>
                <a:ea typeface="Meiryo UI" panose="020B0604030504040204" pitchFamily="50" charset="-128"/>
              </a:rPr>
              <a:t>Jishuuu</a:t>
            </a:r>
            <a:r>
              <a:rPr lang="ja-JP" altLang="en-US" sz="1050" b="1">
                <a:solidFill>
                  <a:srgbClr val="FFFFFF"/>
                </a:solidFill>
                <a:latin typeface="Meiryo UI" panose="020B0604030504040204" pitchFamily="50" charset="-128"/>
                <a:ea typeface="Meiryo UI" panose="020B0604030504040204" pitchFamily="50" charset="-128"/>
              </a:rPr>
              <a:t>」</a:t>
            </a:r>
            <a:r>
              <a:rPr lang="ja-JP" altLang="en-US" sz="1050" b="1" dirty="0">
                <a:solidFill>
                  <a:srgbClr val="FFFFFF"/>
                </a:solidFill>
                <a:latin typeface="Meiryo UI" panose="020B0604030504040204" pitchFamily="50" charset="-128"/>
                <a:ea typeface="Meiryo UI" panose="020B0604030504040204" pitchFamily="50" charset="-128"/>
              </a:rPr>
              <a:t>（今回のご提案）</a:t>
            </a:r>
          </a:p>
        </p:txBody>
      </p:sp>
      <p:sp>
        <p:nvSpPr>
          <p:cNvPr id="26" name="sys_core">
            <a:extLst>
              <a:ext uri="{FF2B5EF4-FFF2-40B4-BE49-F238E27FC236}">
                <a16:creationId xmlns:a16="http://schemas.microsoft.com/office/drawing/2014/main" id="{B30153BA-3CC5-0273-EDB1-DD7A60923920}"/>
              </a:ext>
            </a:extLst>
          </p:cNvPr>
          <p:cNvSpPr/>
          <p:nvPr/>
        </p:nvSpPr>
        <p:spPr>
          <a:xfrm>
            <a:off x="4572000" y="1727200"/>
            <a:ext cx="3111500" cy="1905000"/>
          </a:xfrm>
          <a:prstGeom prst="rect">
            <a:avLst/>
          </a:prstGeom>
          <a:solidFill>
            <a:srgbClr val="FFFFFF"/>
          </a:solidFill>
          <a:ln w="12700">
            <a:solidFill>
              <a:srgbClr val="A6A6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sys_core_head">
            <a:extLst>
              <a:ext uri="{FF2B5EF4-FFF2-40B4-BE49-F238E27FC236}">
                <a16:creationId xmlns:a16="http://schemas.microsoft.com/office/drawing/2014/main" id="{46F5E4E2-04A0-35D7-2AE6-A3D5BD1D06CB}"/>
              </a:ext>
            </a:extLst>
          </p:cNvPr>
          <p:cNvSpPr/>
          <p:nvPr/>
        </p:nvSpPr>
        <p:spPr>
          <a:xfrm>
            <a:off x="4572000" y="1727200"/>
            <a:ext cx="3111500" cy="279400"/>
          </a:xfrm>
          <a:prstGeom prst="rect">
            <a:avLst/>
          </a:prstGeom>
          <a:solidFill>
            <a:srgbClr val="595959"/>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108000" tIns="12700" rIns="38100" bIns="12700" rtlCol="0" anchor="ctr"/>
          <a:lstStyle/>
          <a:p>
            <a:r>
              <a:rPr kumimoji="1" lang="ja-JP" altLang="en-US" sz="1050" b="1">
                <a:solidFill>
                  <a:srgbClr val="FFFFFF"/>
                </a:solidFill>
                <a:latin typeface="Meiryo UI" panose="020B0604030504040204" pitchFamily="50" charset="-128"/>
                <a:ea typeface="Meiryo UI" panose="020B0604030504040204" pitchFamily="50" charset="-128"/>
              </a:rPr>
              <a:t>基幹システム</a:t>
            </a:r>
          </a:p>
        </p:txBody>
      </p:sp>
      <p:sp>
        <p:nvSpPr>
          <p:cNvPr id="28" name="sys_ship">
            <a:extLst>
              <a:ext uri="{FF2B5EF4-FFF2-40B4-BE49-F238E27FC236}">
                <a16:creationId xmlns:a16="http://schemas.microsoft.com/office/drawing/2014/main" id="{9E041AD9-9C43-04A0-165A-D80103FDB3C5}"/>
              </a:ext>
            </a:extLst>
          </p:cNvPr>
          <p:cNvSpPr/>
          <p:nvPr/>
        </p:nvSpPr>
        <p:spPr>
          <a:xfrm>
            <a:off x="4572000" y="3840480"/>
            <a:ext cx="3111500" cy="889000"/>
          </a:xfrm>
          <a:prstGeom prst="rect">
            <a:avLst/>
          </a:prstGeom>
          <a:solidFill>
            <a:srgbClr val="FFFFFF"/>
          </a:solidFill>
          <a:ln w="12700">
            <a:solidFill>
              <a:srgbClr val="A6A6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9" name="sys_ship_head">
            <a:extLst>
              <a:ext uri="{FF2B5EF4-FFF2-40B4-BE49-F238E27FC236}">
                <a16:creationId xmlns:a16="http://schemas.microsoft.com/office/drawing/2014/main" id="{333EF1D5-576E-2AC8-6C64-8F1DD63212CE}"/>
              </a:ext>
            </a:extLst>
          </p:cNvPr>
          <p:cNvSpPr/>
          <p:nvPr/>
        </p:nvSpPr>
        <p:spPr>
          <a:xfrm>
            <a:off x="4572000" y="3840480"/>
            <a:ext cx="3111500" cy="279400"/>
          </a:xfrm>
          <a:prstGeom prst="rect">
            <a:avLst/>
          </a:prstGeom>
          <a:solidFill>
            <a:srgbClr val="595959"/>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108000" tIns="12700" rIns="38100" bIns="12700" rtlCol="0" anchor="ctr"/>
          <a:lstStyle/>
          <a:p>
            <a:r>
              <a:rPr lang="ja-JP" altLang="en-US" sz="1050" b="1">
                <a:solidFill>
                  <a:srgbClr val="FFFFFF"/>
                </a:solidFill>
                <a:latin typeface="Meiryo UI" panose="020B0604030504040204" pitchFamily="50" charset="-128"/>
                <a:ea typeface="Meiryo UI" panose="020B0604030504040204" pitchFamily="50" charset="-128"/>
              </a:rPr>
              <a:t>配送管理（</a:t>
            </a:r>
            <a:r>
              <a:rPr lang="en-US" altLang="ja-JP" sz="1050" b="1">
                <a:solidFill>
                  <a:srgbClr val="FFFFFF"/>
                </a:solidFill>
                <a:latin typeface="Meiryo UI" panose="020B0604030504040204" pitchFamily="50" charset="-128"/>
                <a:ea typeface="Meiryo UI" panose="020B0604030504040204" pitchFamily="50" charset="-128"/>
              </a:rPr>
              <a:t>Excel</a:t>
            </a:r>
            <a:r>
              <a:rPr lang="ja-JP" altLang="en-US" sz="1050" b="1">
                <a:solidFill>
                  <a:srgbClr val="FFFFFF"/>
                </a:solidFill>
                <a:latin typeface="Meiryo UI" panose="020B0604030504040204" pitchFamily="50" charset="-128"/>
                <a:ea typeface="Meiryo UI" panose="020B0604030504040204" pitchFamily="50" charset="-128"/>
              </a:rPr>
              <a:t>）</a:t>
            </a:r>
          </a:p>
        </p:txBody>
      </p:sp>
      <p:sp>
        <p:nvSpPr>
          <p:cNvPr id="30" name="sys_hr">
            <a:extLst>
              <a:ext uri="{FF2B5EF4-FFF2-40B4-BE49-F238E27FC236}">
                <a16:creationId xmlns:a16="http://schemas.microsoft.com/office/drawing/2014/main" id="{6C4D98FE-715F-FA28-B0EB-798BFBB9B202}"/>
              </a:ext>
            </a:extLst>
          </p:cNvPr>
          <p:cNvSpPr/>
          <p:nvPr/>
        </p:nvSpPr>
        <p:spPr>
          <a:xfrm>
            <a:off x="8572500" y="1727200"/>
            <a:ext cx="3111500" cy="889000"/>
          </a:xfrm>
          <a:prstGeom prst="rect">
            <a:avLst/>
          </a:prstGeom>
          <a:solidFill>
            <a:srgbClr val="FFFFFF"/>
          </a:solidFill>
          <a:ln w="12700">
            <a:solidFill>
              <a:srgbClr val="A6A6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sys_hr_head">
            <a:extLst>
              <a:ext uri="{FF2B5EF4-FFF2-40B4-BE49-F238E27FC236}">
                <a16:creationId xmlns:a16="http://schemas.microsoft.com/office/drawing/2014/main" id="{DA36FD7C-2041-A17F-66C6-490E8572CBE5}"/>
              </a:ext>
            </a:extLst>
          </p:cNvPr>
          <p:cNvSpPr/>
          <p:nvPr/>
        </p:nvSpPr>
        <p:spPr>
          <a:xfrm>
            <a:off x="8572500" y="1727200"/>
            <a:ext cx="3111500" cy="279400"/>
          </a:xfrm>
          <a:prstGeom prst="rect">
            <a:avLst/>
          </a:prstGeom>
          <a:solidFill>
            <a:srgbClr val="595959"/>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108000" tIns="12700" rIns="38100" bIns="12700" rtlCol="0" anchor="ctr"/>
          <a:lstStyle/>
          <a:p>
            <a:r>
              <a:rPr kumimoji="1" lang="ja-JP" altLang="en-US" sz="1050" b="1">
                <a:solidFill>
                  <a:srgbClr val="FFFFFF"/>
                </a:solidFill>
                <a:latin typeface="Meiryo UI" panose="020B0604030504040204" pitchFamily="50" charset="-128"/>
                <a:ea typeface="Meiryo UI" panose="020B0604030504040204" pitchFamily="50" charset="-128"/>
              </a:rPr>
              <a:t>勤怠・給与（クラウド）</a:t>
            </a:r>
          </a:p>
        </p:txBody>
      </p:sp>
      <p:sp>
        <p:nvSpPr>
          <p:cNvPr id="32" name="sys_acc">
            <a:extLst>
              <a:ext uri="{FF2B5EF4-FFF2-40B4-BE49-F238E27FC236}">
                <a16:creationId xmlns:a16="http://schemas.microsoft.com/office/drawing/2014/main" id="{38EBB297-24B1-8C72-CFDF-50115BEFC7B2}"/>
              </a:ext>
            </a:extLst>
          </p:cNvPr>
          <p:cNvSpPr/>
          <p:nvPr/>
        </p:nvSpPr>
        <p:spPr>
          <a:xfrm>
            <a:off x="8572500" y="2743200"/>
            <a:ext cx="3111500" cy="889000"/>
          </a:xfrm>
          <a:prstGeom prst="rect">
            <a:avLst/>
          </a:prstGeom>
          <a:solidFill>
            <a:srgbClr val="FFFFFF"/>
          </a:solidFill>
          <a:ln w="12700">
            <a:solidFill>
              <a:srgbClr val="A6A6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sys_acc_head">
            <a:extLst>
              <a:ext uri="{FF2B5EF4-FFF2-40B4-BE49-F238E27FC236}">
                <a16:creationId xmlns:a16="http://schemas.microsoft.com/office/drawing/2014/main" id="{6A4BFF02-FA82-876A-43C8-00925DFE4FD7}"/>
              </a:ext>
            </a:extLst>
          </p:cNvPr>
          <p:cNvSpPr/>
          <p:nvPr/>
        </p:nvSpPr>
        <p:spPr>
          <a:xfrm>
            <a:off x="8572500" y="2743200"/>
            <a:ext cx="3111500" cy="279400"/>
          </a:xfrm>
          <a:prstGeom prst="rect">
            <a:avLst/>
          </a:prstGeom>
          <a:solidFill>
            <a:srgbClr val="595959"/>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108000" tIns="12700" rIns="38100" bIns="12700" rtlCol="0" anchor="ctr"/>
          <a:lstStyle/>
          <a:p>
            <a:r>
              <a:rPr kumimoji="1" lang="ja-JP" altLang="en-US" sz="1050" b="1">
                <a:solidFill>
                  <a:srgbClr val="FFFFFF"/>
                </a:solidFill>
                <a:latin typeface="Meiryo UI" panose="020B0604030504040204" pitchFamily="50" charset="-128"/>
                <a:ea typeface="Meiryo UI" panose="020B0604030504040204" pitchFamily="50" charset="-128"/>
              </a:rPr>
              <a:t>会計ソフト</a:t>
            </a:r>
          </a:p>
        </p:txBody>
      </p:sp>
      <p:sp>
        <p:nvSpPr>
          <p:cNvPr id="34" name="sys_gw">
            <a:extLst>
              <a:ext uri="{FF2B5EF4-FFF2-40B4-BE49-F238E27FC236}">
                <a16:creationId xmlns:a16="http://schemas.microsoft.com/office/drawing/2014/main" id="{1DA66848-A884-3BEE-47DC-D1070E6E4E5E}"/>
              </a:ext>
            </a:extLst>
          </p:cNvPr>
          <p:cNvSpPr/>
          <p:nvPr/>
        </p:nvSpPr>
        <p:spPr>
          <a:xfrm>
            <a:off x="8572500" y="3759200"/>
            <a:ext cx="3111500" cy="889000"/>
          </a:xfrm>
          <a:prstGeom prst="rect">
            <a:avLst/>
          </a:prstGeom>
          <a:solidFill>
            <a:srgbClr val="FFFFFF"/>
          </a:solidFill>
          <a:ln w="12700">
            <a:solidFill>
              <a:srgbClr val="A6A6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sys_gw_head">
            <a:extLst>
              <a:ext uri="{FF2B5EF4-FFF2-40B4-BE49-F238E27FC236}">
                <a16:creationId xmlns:a16="http://schemas.microsoft.com/office/drawing/2014/main" id="{7F39681B-6E93-82B2-E77D-E9E64651E8CE}"/>
              </a:ext>
            </a:extLst>
          </p:cNvPr>
          <p:cNvSpPr/>
          <p:nvPr/>
        </p:nvSpPr>
        <p:spPr>
          <a:xfrm>
            <a:off x="8572500" y="3759200"/>
            <a:ext cx="3111500" cy="279400"/>
          </a:xfrm>
          <a:prstGeom prst="rect">
            <a:avLst/>
          </a:prstGeom>
          <a:solidFill>
            <a:srgbClr val="595959"/>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108000" tIns="12700" rIns="38100" bIns="12700" rtlCol="0" anchor="ctr"/>
          <a:lstStyle/>
          <a:p>
            <a:r>
              <a:rPr kumimoji="1" lang="ja-JP" altLang="en-US" sz="1050" b="1">
                <a:solidFill>
                  <a:srgbClr val="FFFFFF"/>
                </a:solidFill>
                <a:latin typeface="Meiryo UI" panose="020B0604030504040204" pitchFamily="50" charset="-128"/>
                <a:ea typeface="Meiryo UI" panose="020B0604030504040204" pitchFamily="50" charset="-128"/>
              </a:rPr>
              <a:t>グループウェア</a:t>
            </a:r>
          </a:p>
        </p:txBody>
      </p:sp>
      <p:sp>
        <p:nvSpPr>
          <p:cNvPr id="36" name="機能_fax_in">
            <a:extLst>
              <a:ext uri="{FF2B5EF4-FFF2-40B4-BE49-F238E27FC236}">
                <a16:creationId xmlns:a16="http://schemas.microsoft.com/office/drawing/2014/main" id="{2F0B3ABD-0AAE-2604-926D-FD3D1CAED648}"/>
              </a:ext>
            </a:extLst>
          </p:cNvPr>
          <p:cNvSpPr/>
          <p:nvPr/>
        </p:nvSpPr>
        <p:spPr>
          <a:xfrm>
            <a:off x="685297" y="1793240"/>
            <a:ext cx="1281467" cy="355600"/>
          </a:xfrm>
          <a:prstGeom prst="roundRect">
            <a:avLst>
              <a:gd name="adj" fmla="val 12000"/>
            </a:avLst>
          </a:prstGeom>
          <a:solidFill>
            <a:srgbClr val="FFFFFF"/>
          </a:solidFill>
          <a:ln w="12700">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lang="ja-JP" altLang="en-US" sz="1000" dirty="0">
                <a:solidFill>
                  <a:srgbClr val="262626"/>
                </a:solidFill>
                <a:latin typeface="Meiryo UI" panose="020B0604030504040204" pitchFamily="50" charset="-128"/>
                <a:ea typeface="Meiryo UI" panose="020B0604030504040204" pitchFamily="50" charset="-128"/>
              </a:rPr>
              <a:t>注文書</a:t>
            </a:r>
            <a:r>
              <a:rPr lang="ja-JP" altLang="en-US" sz="1000">
                <a:solidFill>
                  <a:srgbClr val="262626"/>
                </a:solidFill>
                <a:latin typeface="Meiryo UI" panose="020B0604030504040204" pitchFamily="50" charset="-128"/>
                <a:ea typeface="Meiryo UI" panose="020B0604030504040204" pitchFamily="50" charset="-128"/>
              </a:rPr>
              <a:t>の受信</a:t>
            </a:r>
            <a:br>
              <a:rPr lang="en-US" altLang="ja-JP" sz="1000">
                <a:solidFill>
                  <a:srgbClr val="262626"/>
                </a:solidFill>
                <a:latin typeface="Meiryo UI" panose="020B0604030504040204" pitchFamily="50" charset="-128"/>
                <a:ea typeface="Meiryo UI" panose="020B0604030504040204" pitchFamily="50" charset="-128"/>
              </a:rPr>
            </a:br>
            <a:r>
              <a:rPr lang="ja-JP" altLang="en-US" sz="1000">
                <a:solidFill>
                  <a:srgbClr val="262626"/>
                </a:solidFill>
                <a:latin typeface="Meiryo UI" panose="020B0604030504040204" pitchFamily="50" charset="-128"/>
                <a:ea typeface="Meiryo UI" panose="020B0604030504040204" pitchFamily="50" charset="-128"/>
              </a:rPr>
              <a:t>（</a:t>
            </a:r>
            <a:r>
              <a:rPr lang="en-US" altLang="ja-JP" sz="1000" dirty="0">
                <a:solidFill>
                  <a:srgbClr val="262626"/>
                </a:solidFill>
                <a:latin typeface="Meiryo UI" panose="020B0604030504040204" pitchFamily="50" charset="-128"/>
                <a:ea typeface="Meiryo UI" panose="020B0604030504040204" pitchFamily="50" charset="-128"/>
              </a:rPr>
              <a:t>FAX</a:t>
            </a:r>
            <a:r>
              <a:rPr lang="ja-JP" altLang="en-US" sz="1000" dirty="0">
                <a:solidFill>
                  <a:srgbClr val="262626"/>
                </a:solidFill>
                <a:latin typeface="Meiryo UI" panose="020B0604030504040204" pitchFamily="50" charset="-128"/>
                <a:ea typeface="Meiryo UI" panose="020B0604030504040204" pitchFamily="50" charset="-128"/>
              </a:rPr>
              <a:t>）</a:t>
            </a:r>
          </a:p>
        </p:txBody>
      </p:sp>
      <p:sp>
        <p:nvSpPr>
          <p:cNvPr id="40" name="機能_c_stock">
            <a:extLst>
              <a:ext uri="{FF2B5EF4-FFF2-40B4-BE49-F238E27FC236}">
                <a16:creationId xmlns:a16="http://schemas.microsoft.com/office/drawing/2014/main" id="{6822753C-3546-F79B-260F-63C458020C8C}"/>
              </a:ext>
            </a:extLst>
          </p:cNvPr>
          <p:cNvSpPr/>
          <p:nvPr/>
        </p:nvSpPr>
        <p:spPr>
          <a:xfrm>
            <a:off x="4724400" y="2108200"/>
            <a:ext cx="1333500" cy="355600"/>
          </a:xfrm>
          <a:prstGeom prst="roundRect">
            <a:avLst>
              <a:gd name="adj" fmla="val 12000"/>
            </a:avLst>
          </a:prstGeom>
          <a:solidFill>
            <a:srgbClr val="FFFFFF"/>
          </a:solidFill>
          <a:ln w="12700">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kumimoji="1" lang="ja-JP" altLang="en-US" sz="1000">
                <a:solidFill>
                  <a:srgbClr val="262626"/>
                </a:solidFill>
                <a:latin typeface="Meiryo UI" panose="020B0604030504040204" pitchFamily="50" charset="-128"/>
                <a:ea typeface="Meiryo UI" panose="020B0604030504040204" pitchFamily="50" charset="-128"/>
              </a:rPr>
              <a:t>在庫管理</a:t>
            </a:r>
          </a:p>
        </p:txBody>
      </p:sp>
      <p:sp>
        <p:nvSpPr>
          <p:cNvPr id="41" name="機能_c_buy">
            <a:extLst>
              <a:ext uri="{FF2B5EF4-FFF2-40B4-BE49-F238E27FC236}">
                <a16:creationId xmlns:a16="http://schemas.microsoft.com/office/drawing/2014/main" id="{6B3D30BE-4234-E68D-8DE8-7C31A94B957C}"/>
              </a:ext>
            </a:extLst>
          </p:cNvPr>
          <p:cNvSpPr/>
          <p:nvPr/>
        </p:nvSpPr>
        <p:spPr>
          <a:xfrm>
            <a:off x="6184900" y="2108200"/>
            <a:ext cx="1333500" cy="355600"/>
          </a:xfrm>
          <a:prstGeom prst="roundRect">
            <a:avLst>
              <a:gd name="adj" fmla="val 12000"/>
            </a:avLst>
          </a:prstGeom>
          <a:solidFill>
            <a:srgbClr val="FFFFFF"/>
          </a:solidFill>
          <a:ln w="12700">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kumimoji="1" lang="ja-JP" altLang="en-US" sz="1000">
                <a:solidFill>
                  <a:srgbClr val="262626"/>
                </a:solidFill>
                <a:latin typeface="Meiryo UI" panose="020B0604030504040204" pitchFamily="50" charset="-128"/>
                <a:ea typeface="Meiryo UI" panose="020B0604030504040204" pitchFamily="50" charset="-128"/>
              </a:rPr>
              <a:t>仕入管理</a:t>
            </a:r>
          </a:p>
        </p:txBody>
      </p:sp>
      <p:sp>
        <p:nvSpPr>
          <p:cNvPr id="42" name="機能_c_alloc">
            <a:extLst>
              <a:ext uri="{FF2B5EF4-FFF2-40B4-BE49-F238E27FC236}">
                <a16:creationId xmlns:a16="http://schemas.microsoft.com/office/drawing/2014/main" id="{E9B201E6-7091-1D7C-96E8-107D81CA4DD6}"/>
              </a:ext>
            </a:extLst>
          </p:cNvPr>
          <p:cNvSpPr/>
          <p:nvPr/>
        </p:nvSpPr>
        <p:spPr>
          <a:xfrm>
            <a:off x="4724400" y="2616200"/>
            <a:ext cx="1333500" cy="355600"/>
          </a:xfrm>
          <a:prstGeom prst="roundRect">
            <a:avLst>
              <a:gd name="adj" fmla="val 12000"/>
            </a:avLst>
          </a:prstGeom>
          <a:solidFill>
            <a:srgbClr val="FFFFFF"/>
          </a:solidFill>
          <a:ln w="12700">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kumimoji="1" lang="ja-JP" altLang="en-US" sz="1000">
                <a:solidFill>
                  <a:srgbClr val="262626"/>
                </a:solidFill>
                <a:latin typeface="Meiryo UI" panose="020B0604030504040204" pitchFamily="50" charset="-128"/>
                <a:ea typeface="Meiryo UI" panose="020B0604030504040204" pitchFamily="50" charset="-128"/>
              </a:rPr>
              <a:t>在庫の引当</a:t>
            </a:r>
          </a:p>
        </p:txBody>
      </p:sp>
      <p:sp>
        <p:nvSpPr>
          <p:cNvPr id="43" name="機能_c_bill">
            <a:extLst>
              <a:ext uri="{FF2B5EF4-FFF2-40B4-BE49-F238E27FC236}">
                <a16:creationId xmlns:a16="http://schemas.microsoft.com/office/drawing/2014/main" id="{FBA9FA1B-11E7-93C7-AE0E-09B294D1E04A}"/>
              </a:ext>
            </a:extLst>
          </p:cNvPr>
          <p:cNvSpPr/>
          <p:nvPr/>
        </p:nvSpPr>
        <p:spPr>
          <a:xfrm>
            <a:off x="6184900" y="2616200"/>
            <a:ext cx="1333500" cy="355600"/>
          </a:xfrm>
          <a:prstGeom prst="roundRect">
            <a:avLst>
              <a:gd name="adj" fmla="val 12000"/>
            </a:avLst>
          </a:prstGeom>
          <a:solidFill>
            <a:srgbClr val="FFFFFF"/>
          </a:solidFill>
          <a:ln w="12700">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kumimoji="1" lang="ja-JP" altLang="en-US" sz="1000">
                <a:solidFill>
                  <a:srgbClr val="262626"/>
                </a:solidFill>
                <a:latin typeface="Meiryo UI" panose="020B0604030504040204" pitchFamily="50" charset="-128"/>
                <a:ea typeface="Meiryo UI" panose="020B0604030504040204" pitchFamily="50" charset="-128"/>
              </a:rPr>
              <a:t>請求書の発行</a:t>
            </a:r>
          </a:p>
        </p:txBody>
      </p:sp>
      <p:sp>
        <p:nvSpPr>
          <p:cNvPr id="44" name="機能_c_ship">
            <a:extLst>
              <a:ext uri="{FF2B5EF4-FFF2-40B4-BE49-F238E27FC236}">
                <a16:creationId xmlns:a16="http://schemas.microsoft.com/office/drawing/2014/main" id="{5F590B1D-A8D4-517B-185B-027D4F20D875}"/>
              </a:ext>
            </a:extLst>
          </p:cNvPr>
          <p:cNvSpPr/>
          <p:nvPr/>
        </p:nvSpPr>
        <p:spPr>
          <a:xfrm>
            <a:off x="4724400" y="3124200"/>
            <a:ext cx="1333500" cy="355600"/>
          </a:xfrm>
          <a:prstGeom prst="roundRect">
            <a:avLst>
              <a:gd name="adj" fmla="val 12000"/>
            </a:avLst>
          </a:prstGeom>
          <a:solidFill>
            <a:srgbClr val="FFFFFF"/>
          </a:solidFill>
          <a:ln w="12700">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kumimoji="1" lang="ja-JP" altLang="en-US" sz="1000">
                <a:solidFill>
                  <a:srgbClr val="262626"/>
                </a:solidFill>
                <a:latin typeface="Meiryo UI" panose="020B0604030504040204" pitchFamily="50" charset="-128"/>
                <a:ea typeface="Meiryo UI" panose="020B0604030504040204" pitchFamily="50" charset="-128"/>
              </a:rPr>
              <a:t>出荷指示</a:t>
            </a:r>
          </a:p>
        </p:txBody>
      </p:sp>
      <p:sp>
        <p:nvSpPr>
          <p:cNvPr id="45" name="機能_c_ar">
            <a:extLst>
              <a:ext uri="{FF2B5EF4-FFF2-40B4-BE49-F238E27FC236}">
                <a16:creationId xmlns:a16="http://schemas.microsoft.com/office/drawing/2014/main" id="{ADC9CB80-741C-8A2E-F4BB-D936AA40E309}"/>
              </a:ext>
            </a:extLst>
          </p:cNvPr>
          <p:cNvSpPr/>
          <p:nvPr/>
        </p:nvSpPr>
        <p:spPr>
          <a:xfrm>
            <a:off x="6184900" y="3124200"/>
            <a:ext cx="1333500" cy="355600"/>
          </a:xfrm>
          <a:prstGeom prst="roundRect">
            <a:avLst>
              <a:gd name="adj" fmla="val 12000"/>
            </a:avLst>
          </a:prstGeom>
          <a:solidFill>
            <a:srgbClr val="FFFFFF"/>
          </a:solidFill>
          <a:ln w="12700">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kumimoji="1" lang="ja-JP" altLang="en-US" sz="1000">
                <a:solidFill>
                  <a:srgbClr val="262626"/>
                </a:solidFill>
                <a:latin typeface="Meiryo UI" panose="020B0604030504040204" pitchFamily="50" charset="-128"/>
                <a:ea typeface="Meiryo UI" panose="020B0604030504040204" pitchFamily="50" charset="-128"/>
              </a:rPr>
              <a:t>売掛管理</a:t>
            </a:r>
          </a:p>
        </p:txBody>
      </p:sp>
      <p:sp>
        <p:nvSpPr>
          <p:cNvPr id="46" name="機能_s_route">
            <a:extLst>
              <a:ext uri="{FF2B5EF4-FFF2-40B4-BE49-F238E27FC236}">
                <a16:creationId xmlns:a16="http://schemas.microsoft.com/office/drawing/2014/main" id="{525E56BC-042F-DFEA-3AD1-06AF946D454D}"/>
              </a:ext>
            </a:extLst>
          </p:cNvPr>
          <p:cNvSpPr/>
          <p:nvPr/>
        </p:nvSpPr>
        <p:spPr>
          <a:xfrm>
            <a:off x="4724400" y="4221480"/>
            <a:ext cx="1333500" cy="355600"/>
          </a:xfrm>
          <a:prstGeom prst="roundRect">
            <a:avLst>
              <a:gd name="adj" fmla="val 12000"/>
            </a:avLst>
          </a:prstGeom>
          <a:solidFill>
            <a:srgbClr val="FFFFFF"/>
          </a:solidFill>
          <a:ln w="12700">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kumimoji="1" lang="ja-JP" altLang="en-US" sz="1000">
                <a:solidFill>
                  <a:srgbClr val="262626"/>
                </a:solidFill>
                <a:latin typeface="Meiryo UI" panose="020B0604030504040204" pitchFamily="50" charset="-128"/>
                <a:ea typeface="Meiryo UI" panose="020B0604030504040204" pitchFamily="50" charset="-128"/>
              </a:rPr>
              <a:t>配送ルート</a:t>
            </a:r>
          </a:p>
        </p:txBody>
      </p:sp>
      <p:sp>
        <p:nvSpPr>
          <p:cNvPr id="47" name="機能_s_truck">
            <a:extLst>
              <a:ext uri="{FF2B5EF4-FFF2-40B4-BE49-F238E27FC236}">
                <a16:creationId xmlns:a16="http://schemas.microsoft.com/office/drawing/2014/main" id="{B47266B4-71DB-3C02-3576-6B3976A9B2B8}"/>
              </a:ext>
            </a:extLst>
          </p:cNvPr>
          <p:cNvSpPr/>
          <p:nvPr/>
        </p:nvSpPr>
        <p:spPr>
          <a:xfrm>
            <a:off x="6184900" y="4221480"/>
            <a:ext cx="1333500" cy="355600"/>
          </a:xfrm>
          <a:prstGeom prst="roundRect">
            <a:avLst>
              <a:gd name="adj" fmla="val 12000"/>
            </a:avLst>
          </a:prstGeom>
          <a:solidFill>
            <a:srgbClr val="FFFFFF"/>
          </a:solidFill>
          <a:ln w="12700">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kumimoji="1" lang="ja-JP" altLang="en-US" sz="900">
                <a:solidFill>
                  <a:srgbClr val="262626"/>
                </a:solidFill>
                <a:latin typeface="Meiryo UI" panose="020B0604030504040204" pitchFamily="50" charset="-128"/>
                <a:ea typeface="Meiryo UI" panose="020B0604030504040204" pitchFamily="50" charset="-128"/>
              </a:rPr>
              <a:t>トラックの割り当て</a:t>
            </a:r>
          </a:p>
        </p:txBody>
      </p:sp>
      <p:sp>
        <p:nvSpPr>
          <p:cNvPr id="48" name="機能_h_clock">
            <a:extLst>
              <a:ext uri="{FF2B5EF4-FFF2-40B4-BE49-F238E27FC236}">
                <a16:creationId xmlns:a16="http://schemas.microsoft.com/office/drawing/2014/main" id="{70EB0C6D-8806-40B0-DF62-6CDB53AA2630}"/>
              </a:ext>
            </a:extLst>
          </p:cNvPr>
          <p:cNvSpPr/>
          <p:nvPr/>
        </p:nvSpPr>
        <p:spPr>
          <a:xfrm>
            <a:off x="8724900" y="2108200"/>
            <a:ext cx="1333500" cy="355600"/>
          </a:xfrm>
          <a:prstGeom prst="roundRect">
            <a:avLst>
              <a:gd name="adj" fmla="val 12000"/>
            </a:avLst>
          </a:prstGeom>
          <a:solidFill>
            <a:srgbClr val="FFFFFF"/>
          </a:solidFill>
          <a:ln w="12700">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kumimoji="1" lang="ja-JP" altLang="en-US" sz="1000">
                <a:solidFill>
                  <a:srgbClr val="262626"/>
                </a:solidFill>
                <a:latin typeface="Meiryo UI" panose="020B0604030504040204" pitchFamily="50" charset="-128"/>
                <a:ea typeface="Meiryo UI" panose="020B0604030504040204" pitchFamily="50" charset="-128"/>
              </a:rPr>
              <a:t>打刻</a:t>
            </a:r>
          </a:p>
        </p:txBody>
      </p:sp>
      <p:sp>
        <p:nvSpPr>
          <p:cNvPr id="49" name="機能_h_pay">
            <a:extLst>
              <a:ext uri="{FF2B5EF4-FFF2-40B4-BE49-F238E27FC236}">
                <a16:creationId xmlns:a16="http://schemas.microsoft.com/office/drawing/2014/main" id="{BFD5C2C7-645B-8489-8488-9045E0CB941C}"/>
              </a:ext>
            </a:extLst>
          </p:cNvPr>
          <p:cNvSpPr/>
          <p:nvPr/>
        </p:nvSpPr>
        <p:spPr>
          <a:xfrm>
            <a:off x="10185400" y="2108200"/>
            <a:ext cx="1333500" cy="355600"/>
          </a:xfrm>
          <a:prstGeom prst="roundRect">
            <a:avLst>
              <a:gd name="adj" fmla="val 12000"/>
            </a:avLst>
          </a:prstGeom>
          <a:solidFill>
            <a:srgbClr val="FFFFFF"/>
          </a:solidFill>
          <a:ln w="12700">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kumimoji="1" lang="ja-JP" altLang="en-US" sz="1000">
                <a:solidFill>
                  <a:srgbClr val="262626"/>
                </a:solidFill>
                <a:latin typeface="Meiryo UI" panose="020B0604030504040204" pitchFamily="50" charset="-128"/>
                <a:ea typeface="Meiryo UI" panose="020B0604030504040204" pitchFamily="50" charset="-128"/>
              </a:rPr>
              <a:t>給与計算</a:t>
            </a:r>
          </a:p>
        </p:txBody>
      </p:sp>
      <p:sp>
        <p:nvSpPr>
          <p:cNvPr id="50" name="機能_a_jnl">
            <a:extLst>
              <a:ext uri="{FF2B5EF4-FFF2-40B4-BE49-F238E27FC236}">
                <a16:creationId xmlns:a16="http://schemas.microsoft.com/office/drawing/2014/main" id="{22B3D5FB-E9FD-9339-889C-2735B6522348}"/>
              </a:ext>
            </a:extLst>
          </p:cNvPr>
          <p:cNvSpPr/>
          <p:nvPr/>
        </p:nvSpPr>
        <p:spPr>
          <a:xfrm>
            <a:off x="8724900" y="3124200"/>
            <a:ext cx="1333500" cy="355600"/>
          </a:xfrm>
          <a:prstGeom prst="roundRect">
            <a:avLst>
              <a:gd name="adj" fmla="val 12000"/>
            </a:avLst>
          </a:prstGeom>
          <a:solidFill>
            <a:srgbClr val="FFFFFF"/>
          </a:solidFill>
          <a:ln w="12700">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kumimoji="1" lang="ja-JP" altLang="en-US" sz="1000">
                <a:solidFill>
                  <a:srgbClr val="262626"/>
                </a:solidFill>
                <a:latin typeface="Meiryo UI" panose="020B0604030504040204" pitchFamily="50" charset="-128"/>
                <a:ea typeface="Meiryo UI" panose="020B0604030504040204" pitchFamily="50" charset="-128"/>
              </a:rPr>
              <a:t>仕訳</a:t>
            </a:r>
          </a:p>
        </p:txBody>
      </p:sp>
      <p:sp>
        <p:nvSpPr>
          <p:cNvPr id="51" name="機能_a_close">
            <a:extLst>
              <a:ext uri="{FF2B5EF4-FFF2-40B4-BE49-F238E27FC236}">
                <a16:creationId xmlns:a16="http://schemas.microsoft.com/office/drawing/2014/main" id="{63EB24A6-C380-9108-499C-67413093C310}"/>
              </a:ext>
            </a:extLst>
          </p:cNvPr>
          <p:cNvSpPr/>
          <p:nvPr/>
        </p:nvSpPr>
        <p:spPr>
          <a:xfrm>
            <a:off x="10185400" y="3124200"/>
            <a:ext cx="1333500" cy="355600"/>
          </a:xfrm>
          <a:prstGeom prst="roundRect">
            <a:avLst>
              <a:gd name="adj" fmla="val 12000"/>
            </a:avLst>
          </a:prstGeom>
          <a:solidFill>
            <a:srgbClr val="FFFFFF"/>
          </a:solidFill>
          <a:ln w="12700">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kumimoji="1" lang="ja-JP" altLang="en-US" sz="1000">
                <a:solidFill>
                  <a:srgbClr val="262626"/>
                </a:solidFill>
                <a:latin typeface="Meiryo UI" panose="020B0604030504040204" pitchFamily="50" charset="-128"/>
                <a:ea typeface="Meiryo UI" panose="020B0604030504040204" pitchFamily="50" charset="-128"/>
              </a:rPr>
              <a:t>決算</a:t>
            </a:r>
          </a:p>
        </p:txBody>
      </p:sp>
      <p:sp>
        <p:nvSpPr>
          <p:cNvPr id="52" name="機能_g_msg">
            <a:extLst>
              <a:ext uri="{FF2B5EF4-FFF2-40B4-BE49-F238E27FC236}">
                <a16:creationId xmlns:a16="http://schemas.microsoft.com/office/drawing/2014/main" id="{821276BD-85BA-1B78-81C5-5D10098426B0}"/>
              </a:ext>
            </a:extLst>
          </p:cNvPr>
          <p:cNvSpPr/>
          <p:nvPr/>
        </p:nvSpPr>
        <p:spPr>
          <a:xfrm>
            <a:off x="8724900" y="4140200"/>
            <a:ext cx="1333500" cy="355600"/>
          </a:xfrm>
          <a:prstGeom prst="roundRect">
            <a:avLst>
              <a:gd name="adj" fmla="val 12000"/>
            </a:avLst>
          </a:prstGeom>
          <a:solidFill>
            <a:srgbClr val="FFFFFF"/>
          </a:solidFill>
          <a:ln w="12700">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kumimoji="1" lang="ja-JP" altLang="en-US" sz="1000">
                <a:solidFill>
                  <a:srgbClr val="262626"/>
                </a:solidFill>
                <a:latin typeface="Meiryo UI" panose="020B0604030504040204" pitchFamily="50" charset="-128"/>
                <a:ea typeface="Meiryo UI" panose="020B0604030504040204" pitchFamily="50" charset="-128"/>
              </a:rPr>
              <a:t>社内の連絡</a:t>
            </a:r>
          </a:p>
        </p:txBody>
      </p:sp>
      <p:sp>
        <p:nvSpPr>
          <p:cNvPr id="53" name="機能_g_cal">
            <a:extLst>
              <a:ext uri="{FF2B5EF4-FFF2-40B4-BE49-F238E27FC236}">
                <a16:creationId xmlns:a16="http://schemas.microsoft.com/office/drawing/2014/main" id="{2E52276B-6ACD-78AD-FB6D-5C94046CB7F1}"/>
              </a:ext>
            </a:extLst>
          </p:cNvPr>
          <p:cNvSpPr/>
          <p:nvPr/>
        </p:nvSpPr>
        <p:spPr>
          <a:xfrm>
            <a:off x="10185400" y="4140200"/>
            <a:ext cx="1333500" cy="355600"/>
          </a:xfrm>
          <a:prstGeom prst="roundRect">
            <a:avLst>
              <a:gd name="adj" fmla="val 12000"/>
            </a:avLst>
          </a:prstGeom>
          <a:solidFill>
            <a:srgbClr val="FFFFFF"/>
          </a:solidFill>
          <a:ln w="12700">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kumimoji="1" lang="ja-JP" altLang="en-US" sz="1000">
                <a:solidFill>
                  <a:srgbClr val="262626"/>
                </a:solidFill>
                <a:latin typeface="Meiryo UI" panose="020B0604030504040204" pitchFamily="50" charset="-128"/>
                <a:ea typeface="Meiryo UI" panose="020B0604030504040204" pitchFamily="50" charset="-128"/>
              </a:rPr>
              <a:t>予定表</a:t>
            </a:r>
          </a:p>
        </p:txBody>
      </p:sp>
      <p:sp>
        <p:nvSpPr>
          <p:cNvPr id="55" name="正方形/長方形 54">
            <a:extLst>
              <a:ext uri="{FF2B5EF4-FFF2-40B4-BE49-F238E27FC236}">
                <a16:creationId xmlns:a16="http://schemas.microsoft.com/office/drawing/2014/main" id="{EF57D6A9-2AF1-AF01-495F-8CB4BACFA4F1}"/>
              </a:ext>
            </a:extLst>
          </p:cNvPr>
          <p:cNvSpPr/>
          <p:nvPr/>
        </p:nvSpPr>
        <p:spPr>
          <a:xfrm>
            <a:off x="552155" y="2273300"/>
            <a:ext cx="762000" cy="177800"/>
          </a:xfrm>
          <a:prstGeom prst="rect">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38100" tIns="12700" rIns="38100" bIns="12700" rtlCol="0" anchor="ctr"/>
          <a:lstStyle/>
          <a:p>
            <a:r>
              <a:rPr kumimoji="1" lang="en-US" altLang="ja-JP" sz="800" dirty="0">
                <a:solidFill>
                  <a:srgbClr val="595959"/>
                </a:solidFill>
                <a:latin typeface="Meiryo UI" panose="020B0604030504040204" pitchFamily="50" charset="-128"/>
                <a:ea typeface="Meiryo UI" panose="020B0604030504040204" pitchFamily="50" charset="-128"/>
              </a:rPr>
              <a:t>OCR</a:t>
            </a:r>
            <a:endParaRPr kumimoji="1" lang="ja-JP" altLang="en-US" sz="800" dirty="0">
              <a:solidFill>
                <a:srgbClr val="595959"/>
              </a:solidFill>
              <a:latin typeface="Meiryo UI" panose="020B0604030504040204" pitchFamily="50" charset="-128"/>
              <a:ea typeface="Meiryo UI" panose="020B0604030504040204" pitchFamily="50" charset="-128"/>
            </a:endParaRPr>
          </a:p>
        </p:txBody>
      </p:sp>
      <p:sp>
        <p:nvSpPr>
          <p:cNvPr id="57" name="正方形/長方形 56">
            <a:extLst>
              <a:ext uri="{FF2B5EF4-FFF2-40B4-BE49-F238E27FC236}">
                <a16:creationId xmlns:a16="http://schemas.microsoft.com/office/drawing/2014/main" id="{5E0DE835-5D0A-3F19-2A6D-AE14C4E1F62A}"/>
              </a:ext>
            </a:extLst>
          </p:cNvPr>
          <p:cNvSpPr/>
          <p:nvPr/>
        </p:nvSpPr>
        <p:spPr>
          <a:xfrm>
            <a:off x="3746500" y="2778760"/>
            <a:ext cx="685800" cy="330200"/>
          </a:xfrm>
          <a:prstGeom prst="rect">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0" tIns="12700" rIns="0" bIns="12700" rtlCol="0" anchor="b"/>
          <a:lstStyle/>
          <a:p>
            <a:pPr algn="ctr"/>
            <a:r>
              <a:rPr kumimoji="1" lang="ja-JP" altLang="en-US" sz="800" dirty="0">
                <a:solidFill>
                  <a:srgbClr val="595959"/>
                </a:solidFill>
                <a:latin typeface="Meiryo UI" panose="020B0604030504040204" pitchFamily="50" charset="-128"/>
                <a:ea typeface="Meiryo UI" panose="020B0604030504040204" pitchFamily="50" charset="-128"/>
              </a:rPr>
              <a:t>自動連携</a:t>
            </a:r>
            <a:endParaRPr kumimoji="1" lang="en-US" altLang="ja-JP" sz="800" dirty="0">
              <a:solidFill>
                <a:srgbClr val="595959"/>
              </a:solidFill>
              <a:latin typeface="Meiryo UI" panose="020B0604030504040204" pitchFamily="50" charset="-128"/>
              <a:ea typeface="Meiryo UI" panose="020B0604030504040204" pitchFamily="50" charset="-128"/>
            </a:endParaRPr>
          </a:p>
          <a:p>
            <a:pPr algn="ctr"/>
            <a:r>
              <a:rPr lang="ja-JP" altLang="en-US" sz="800" dirty="0">
                <a:solidFill>
                  <a:srgbClr val="595959"/>
                </a:solidFill>
                <a:latin typeface="Meiryo UI" panose="020B0604030504040204" pitchFamily="50" charset="-128"/>
                <a:ea typeface="Meiryo UI" panose="020B0604030504040204" pitchFamily="50" charset="-128"/>
              </a:rPr>
              <a:t>毎日◯時</a:t>
            </a:r>
            <a:endParaRPr kumimoji="1" lang="ja-JP" altLang="en-US" sz="800" dirty="0">
              <a:solidFill>
                <a:srgbClr val="595959"/>
              </a:solidFill>
              <a:latin typeface="Meiryo UI" panose="020B0604030504040204" pitchFamily="50" charset="-128"/>
              <a:ea typeface="Meiryo UI" panose="020B0604030504040204" pitchFamily="50" charset="-128"/>
            </a:endParaRPr>
          </a:p>
        </p:txBody>
      </p:sp>
      <p:cxnSp>
        <p:nvCxnSpPr>
          <p:cNvPr id="58" name="線_基幹→会計">
            <a:extLst>
              <a:ext uri="{FF2B5EF4-FFF2-40B4-BE49-F238E27FC236}">
                <a16:creationId xmlns:a16="http://schemas.microsoft.com/office/drawing/2014/main" id="{0E23660D-D344-AC22-2B48-4C9E38774F67}"/>
              </a:ext>
            </a:extLst>
          </p:cNvPr>
          <p:cNvCxnSpPr>
            <a:cxnSpLocks/>
            <a:stCxn id="45" idx="3"/>
            <a:endCxn id="50" idx="1"/>
          </p:cNvCxnSpPr>
          <p:nvPr/>
        </p:nvCxnSpPr>
        <p:spPr>
          <a:xfrm>
            <a:off x="7518400" y="3302000"/>
            <a:ext cx="1206500" cy="0"/>
          </a:xfrm>
          <a:prstGeom prst="straightConnector1">
            <a:avLst/>
          </a:prstGeom>
          <a:ln w="19050">
            <a:solidFill>
              <a:srgbClr val="7F7F7F"/>
            </a:solidFill>
            <a:headEnd type="oval"/>
            <a:tailEnd type="triangle"/>
          </a:ln>
        </p:spPr>
        <p:style>
          <a:lnRef idx="2">
            <a:schemeClr val="accent1"/>
          </a:lnRef>
          <a:fillRef idx="0">
            <a:schemeClr val="accent1"/>
          </a:fillRef>
          <a:effectRef idx="1">
            <a:schemeClr val="accent1"/>
          </a:effectRef>
          <a:fontRef idx="minor">
            <a:schemeClr val="tx1"/>
          </a:fontRef>
        </p:style>
      </p:cxnSp>
      <p:sp>
        <p:nvSpPr>
          <p:cNvPr id="59" name="正方形/長方形 58">
            <a:extLst>
              <a:ext uri="{FF2B5EF4-FFF2-40B4-BE49-F238E27FC236}">
                <a16:creationId xmlns:a16="http://schemas.microsoft.com/office/drawing/2014/main" id="{ED53D797-0C12-3E4B-8507-9F2FF9B35137}"/>
              </a:ext>
            </a:extLst>
          </p:cNvPr>
          <p:cNvSpPr/>
          <p:nvPr/>
        </p:nvSpPr>
        <p:spPr>
          <a:xfrm>
            <a:off x="7810500" y="2921000"/>
            <a:ext cx="685800" cy="330200"/>
          </a:xfrm>
          <a:prstGeom prst="rect">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0" tIns="12700" rIns="0" bIns="12700" rtlCol="0" anchor="b"/>
          <a:lstStyle/>
          <a:p>
            <a:pPr algn="ctr"/>
            <a:r>
              <a:rPr kumimoji="1" lang="ja-JP" altLang="en-US" sz="800">
                <a:solidFill>
                  <a:srgbClr val="595959"/>
                </a:solidFill>
                <a:latin typeface="Meiryo UI" panose="020B0604030504040204" pitchFamily="50" charset="-128"/>
                <a:ea typeface="Meiryo UI" panose="020B0604030504040204" pitchFamily="50" charset="-128"/>
              </a:rPr>
              <a:t>売上
</a:t>
            </a:r>
            <a:r>
              <a:rPr kumimoji="1" lang="en-US" altLang="ja-JP" sz="800">
                <a:solidFill>
                  <a:srgbClr val="595959"/>
                </a:solidFill>
                <a:latin typeface="Meiryo UI" panose="020B0604030504040204" pitchFamily="50" charset="-128"/>
                <a:ea typeface="Meiryo UI" panose="020B0604030504040204" pitchFamily="50" charset="-128"/>
              </a:rPr>
              <a:t>CSV </a:t>
            </a:r>
            <a:r>
              <a:rPr kumimoji="1" lang="ja-JP" altLang="en-US" sz="800">
                <a:solidFill>
                  <a:srgbClr val="595959"/>
                </a:solidFill>
                <a:latin typeface="Meiryo UI" panose="020B0604030504040204" pitchFamily="50" charset="-128"/>
                <a:ea typeface="Meiryo UI" panose="020B0604030504040204" pitchFamily="50" charset="-128"/>
              </a:rPr>
              <a:t>月</a:t>
            </a:r>
            <a:r>
              <a:rPr kumimoji="1" lang="en-US" altLang="ja-JP" sz="800">
                <a:solidFill>
                  <a:srgbClr val="595959"/>
                </a:solidFill>
                <a:latin typeface="Meiryo UI" panose="020B0604030504040204" pitchFamily="50" charset="-128"/>
                <a:ea typeface="Meiryo UI" panose="020B0604030504040204" pitchFamily="50" charset="-128"/>
              </a:rPr>
              <a:t>1</a:t>
            </a:r>
            <a:r>
              <a:rPr kumimoji="1" lang="ja-JP" altLang="en-US" sz="800">
                <a:solidFill>
                  <a:srgbClr val="595959"/>
                </a:solidFill>
                <a:latin typeface="Meiryo UI" panose="020B0604030504040204" pitchFamily="50" charset="-128"/>
                <a:ea typeface="Meiryo UI" panose="020B0604030504040204" pitchFamily="50" charset="-128"/>
              </a:rPr>
              <a:t>回</a:t>
            </a:r>
          </a:p>
        </p:txBody>
      </p:sp>
      <p:sp>
        <p:nvSpPr>
          <p:cNvPr id="61" name="正方形/長方形 60">
            <a:extLst>
              <a:ext uri="{FF2B5EF4-FFF2-40B4-BE49-F238E27FC236}">
                <a16:creationId xmlns:a16="http://schemas.microsoft.com/office/drawing/2014/main" id="{201A8614-B525-B7F6-A938-395D5552D853}"/>
              </a:ext>
            </a:extLst>
          </p:cNvPr>
          <p:cNvSpPr/>
          <p:nvPr/>
        </p:nvSpPr>
        <p:spPr>
          <a:xfrm>
            <a:off x="381000" y="6553200"/>
            <a:ext cx="5080000" cy="228600"/>
          </a:xfrm>
          <a:prstGeom prst="rect">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38100" tIns="12700" rIns="38100" bIns="12700" rtlCol="0" anchor="ctr"/>
          <a:lstStyle/>
          <a:p>
            <a:r>
              <a:rPr kumimoji="1" lang="ja-JP" altLang="en-US" sz="800">
                <a:solidFill>
                  <a:srgbClr val="8C8C8C"/>
                </a:solidFill>
                <a:latin typeface="Meiryo UI" panose="020B0604030504040204" pitchFamily="50" charset="-128"/>
                <a:ea typeface="Meiryo UI" panose="020B0604030504040204" pitchFamily="50" charset="-128"/>
              </a:rPr>
              <a:t>サンプルシステム株式会社（架空）</a:t>
            </a:r>
          </a:p>
        </p:txBody>
      </p:sp>
      <p:sp>
        <p:nvSpPr>
          <p:cNvPr id="84" name="機能_fax_in">
            <a:extLst>
              <a:ext uri="{FF2B5EF4-FFF2-40B4-BE49-F238E27FC236}">
                <a16:creationId xmlns:a16="http://schemas.microsoft.com/office/drawing/2014/main" id="{EF63536C-8A96-11A8-E644-424A324E141F}"/>
              </a:ext>
            </a:extLst>
          </p:cNvPr>
          <p:cNvSpPr/>
          <p:nvPr/>
        </p:nvSpPr>
        <p:spPr>
          <a:xfrm>
            <a:off x="2208830" y="1793240"/>
            <a:ext cx="1281467" cy="355600"/>
          </a:xfrm>
          <a:prstGeom prst="roundRect">
            <a:avLst>
              <a:gd name="adj" fmla="val 12000"/>
            </a:avLst>
          </a:prstGeom>
          <a:solidFill>
            <a:srgbClr val="FFFFFF"/>
          </a:solidFill>
          <a:ln w="12700">
            <a:solidFill>
              <a:schemeClr val="bg1">
                <a:lumMod val="9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kumimoji="1" lang="ja-JP" altLang="en-US" sz="1000" dirty="0">
                <a:solidFill>
                  <a:schemeClr val="bg1">
                    <a:lumMod val="95000"/>
                  </a:schemeClr>
                </a:solidFill>
                <a:latin typeface="Meiryo UI" panose="020B0604030504040204" pitchFamily="50" charset="-128"/>
                <a:ea typeface="Meiryo UI" panose="020B0604030504040204" pitchFamily="50" charset="-128"/>
              </a:rPr>
              <a:t>ネット注文の受信</a:t>
            </a:r>
            <a:br>
              <a:rPr kumimoji="1" lang="en-US" altLang="ja-JP" sz="1000" dirty="0">
                <a:solidFill>
                  <a:schemeClr val="bg1">
                    <a:lumMod val="95000"/>
                  </a:schemeClr>
                </a:solidFill>
                <a:latin typeface="Meiryo UI" panose="020B0604030504040204" pitchFamily="50" charset="-128"/>
                <a:ea typeface="Meiryo UI" panose="020B0604030504040204" pitchFamily="50" charset="-128"/>
              </a:rPr>
            </a:br>
            <a:r>
              <a:rPr kumimoji="1" lang="ja-JP" altLang="en-US" sz="1000" dirty="0">
                <a:solidFill>
                  <a:schemeClr val="bg1">
                    <a:lumMod val="95000"/>
                  </a:schemeClr>
                </a:solidFill>
                <a:latin typeface="Meiryo UI" panose="020B0604030504040204" pitchFamily="50" charset="-128"/>
                <a:ea typeface="Meiryo UI" panose="020B0604030504040204" pitchFamily="50" charset="-128"/>
              </a:rPr>
              <a:t>（</a:t>
            </a:r>
            <a:r>
              <a:rPr kumimoji="1" lang="en-US" altLang="ja-JP" sz="1000" dirty="0">
                <a:solidFill>
                  <a:schemeClr val="bg1">
                    <a:lumMod val="95000"/>
                  </a:schemeClr>
                </a:solidFill>
                <a:latin typeface="Meiryo UI" panose="020B0604030504040204" pitchFamily="50" charset="-128"/>
                <a:ea typeface="Meiryo UI" panose="020B0604030504040204" pitchFamily="50" charset="-128"/>
              </a:rPr>
              <a:t>Email</a:t>
            </a:r>
            <a:r>
              <a:rPr kumimoji="1" lang="ja-JP" altLang="en-US" sz="1000" dirty="0">
                <a:solidFill>
                  <a:schemeClr val="bg1">
                    <a:lumMod val="95000"/>
                  </a:schemeClr>
                </a:solidFill>
                <a:latin typeface="Meiryo UI" panose="020B0604030504040204" pitchFamily="50" charset="-128"/>
                <a:ea typeface="Meiryo UI" panose="020B0604030504040204" pitchFamily="50" charset="-128"/>
              </a:rPr>
              <a:t>）</a:t>
            </a:r>
          </a:p>
        </p:txBody>
      </p:sp>
      <p:sp>
        <p:nvSpPr>
          <p:cNvPr id="95" name="機能_o_rec">
            <a:extLst>
              <a:ext uri="{FF2B5EF4-FFF2-40B4-BE49-F238E27FC236}">
                <a16:creationId xmlns:a16="http://schemas.microsoft.com/office/drawing/2014/main" id="{9F40AF0E-93B1-701A-BE3D-B4DC9E8425F1}"/>
              </a:ext>
            </a:extLst>
          </p:cNvPr>
          <p:cNvSpPr/>
          <p:nvPr/>
        </p:nvSpPr>
        <p:spPr>
          <a:xfrm>
            <a:off x="681969" y="3092213"/>
            <a:ext cx="2757528" cy="1241025"/>
          </a:xfrm>
          <a:prstGeom prst="roundRect">
            <a:avLst>
              <a:gd name="adj" fmla="val 12000"/>
            </a:avLst>
          </a:prstGeom>
          <a:solidFill>
            <a:srgbClr val="FBE3D3"/>
          </a:solidFill>
          <a:ln w="12700">
            <a:solidFill>
              <a:srgbClr val="E8731A"/>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endParaRPr lang="ja-JP" altLang="en-US" sz="1000" dirty="0">
              <a:solidFill>
                <a:srgbClr val="262626"/>
              </a:solidFill>
              <a:latin typeface="Meiryo UI" panose="020B0604030504040204" pitchFamily="50" charset="-128"/>
              <a:ea typeface="Meiryo UI" panose="020B0604030504040204" pitchFamily="50" charset="-128"/>
            </a:endParaRPr>
          </a:p>
        </p:txBody>
      </p:sp>
      <p:sp>
        <p:nvSpPr>
          <p:cNvPr id="38" name="機能_o_rec">
            <a:extLst>
              <a:ext uri="{FF2B5EF4-FFF2-40B4-BE49-F238E27FC236}">
                <a16:creationId xmlns:a16="http://schemas.microsoft.com/office/drawing/2014/main" id="{8C42FE16-9582-9D19-F6F8-490701F043EA}"/>
              </a:ext>
            </a:extLst>
          </p:cNvPr>
          <p:cNvSpPr/>
          <p:nvPr/>
        </p:nvSpPr>
        <p:spPr>
          <a:xfrm>
            <a:off x="2155318" y="3383280"/>
            <a:ext cx="1164970" cy="355600"/>
          </a:xfrm>
          <a:prstGeom prst="roundRect">
            <a:avLst>
              <a:gd name="adj" fmla="val 12000"/>
            </a:avLst>
          </a:prstGeom>
          <a:solidFill>
            <a:schemeClr val="bg1"/>
          </a:solidFill>
          <a:ln w="12700">
            <a:solidFill>
              <a:srgbClr val="E8731A"/>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lang="en-US" altLang="ja-JP" sz="1000" dirty="0">
                <a:solidFill>
                  <a:srgbClr val="262626"/>
                </a:solidFill>
                <a:latin typeface="Meiryo UI" panose="020B0604030504040204" pitchFamily="50" charset="-128"/>
                <a:ea typeface="Meiryo UI" panose="020B0604030504040204" pitchFamily="50" charset="-128"/>
              </a:rPr>
              <a:t>WEB</a:t>
            </a:r>
            <a:r>
              <a:rPr lang="ja-JP" altLang="en-US" sz="1000" dirty="0">
                <a:solidFill>
                  <a:srgbClr val="262626"/>
                </a:solidFill>
                <a:latin typeface="Meiryo UI" panose="020B0604030504040204" pitchFamily="50" charset="-128"/>
                <a:ea typeface="Meiryo UI" panose="020B0604030504040204" pitchFamily="50" charset="-128"/>
              </a:rPr>
              <a:t>注文の受付</a:t>
            </a:r>
          </a:p>
        </p:txBody>
      </p:sp>
      <p:sp>
        <p:nvSpPr>
          <p:cNvPr id="89" name="機能_o_rec">
            <a:extLst>
              <a:ext uri="{FF2B5EF4-FFF2-40B4-BE49-F238E27FC236}">
                <a16:creationId xmlns:a16="http://schemas.microsoft.com/office/drawing/2014/main" id="{5A54C288-C9E0-E373-9CFC-C731820706AA}"/>
              </a:ext>
            </a:extLst>
          </p:cNvPr>
          <p:cNvSpPr/>
          <p:nvPr/>
        </p:nvSpPr>
        <p:spPr>
          <a:xfrm>
            <a:off x="831809" y="3383280"/>
            <a:ext cx="1167996" cy="355600"/>
          </a:xfrm>
          <a:prstGeom prst="roundRect">
            <a:avLst>
              <a:gd name="adj" fmla="val 12000"/>
            </a:avLst>
          </a:prstGeom>
          <a:solidFill>
            <a:schemeClr val="bg1"/>
          </a:solidFill>
          <a:ln w="12700">
            <a:solidFill>
              <a:srgbClr val="E8731A"/>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lang="en-US" altLang="ja-JP" sz="1000" dirty="0">
                <a:solidFill>
                  <a:srgbClr val="262626"/>
                </a:solidFill>
                <a:latin typeface="Meiryo UI" panose="020B0604030504040204" pitchFamily="50" charset="-128"/>
                <a:ea typeface="Meiryo UI" panose="020B0604030504040204" pitchFamily="50" charset="-128"/>
              </a:rPr>
              <a:t>FAX</a:t>
            </a:r>
            <a:r>
              <a:rPr lang="ja-JP" altLang="en-US" sz="1000" dirty="0">
                <a:solidFill>
                  <a:srgbClr val="262626"/>
                </a:solidFill>
                <a:latin typeface="Meiryo UI" panose="020B0604030504040204" pitchFamily="50" charset="-128"/>
                <a:ea typeface="Meiryo UI" panose="020B0604030504040204" pitchFamily="50" charset="-128"/>
              </a:rPr>
              <a:t>注文の読み取り</a:t>
            </a:r>
          </a:p>
        </p:txBody>
      </p:sp>
      <p:sp>
        <p:nvSpPr>
          <p:cNvPr id="98" name="テキスト ボックス 97">
            <a:extLst>
              <a:ext uri="{FF2B5EF4-FFF2-40B4-BE49-F238E27FC236}">
                <a16:creationId xmlns:a16="http://schemas.microsoft.com/office/drawing/2014/main" id="{24DE5CC9-1EA6-FABA-F103-B4A515D6C4F5}"/>
              </a:ext>
            </a:extLst>
          </p:cNvPr>
          <p:cNvSpPr txBox="1"/>
          <p:nvPr/>
        </p:nvSpPr>
        <p:spPr>
          <a:xfrm>
            <a:off x="1171535" y="3101635"/>
            <a:ext cx="1741251" cy="246221"/>
          </a:xfrm>
          <a:prstGeom prst="rect">
            <a:avLst/>
          </a:prstGeom>
          <a:noFill/>
        </p:spPr>
        <p:txBody>
          <a:bodyPr wrap="square">
            <a:spAutoFit/>
          </a:bodyPr>
          <a:lstStyle/>
          <a:p>
            <a:pPr algn="ctr"/>
            <a:r>
              <a:rPr lang="ja-JP" altLang="en-US" sz="1000" b="1" dirty="0">
                <a:solidFill>
                  <a:srgbClr val="262626"/>
                </a:solidFill>
                <a:latin typeface="Meiryo UI" panose="020B0604030504040204" pitchFamily="50" charset="-128"/>
                <a:ea typeface="Meiryo UI" panose="020B0604030504040204" pitchFamily="50" charset="-128"/>
              </a:rPr>
              <a:t>注文管理系機能</a:t>
            </a:r>
          </a:p>
        </p:txBody>
      </p:sp>
      <p:cxnSp>
        <p:nvCxnSpPr>
          <p:cNvPr id="102" name="コネクタ: カギ線 101">
            <a:extLst>
              <a:ext uri="{FF2B5EF4-FFF2-40B4-BE49-F238E27FC236}">
                <a16:creationId xmlns:a16="http://schemas.microsoft.com/office/drawing/2014/main" id="{4F00F6E0-9276-5D16-C14C-ADBA76EF87A8}"/>
              </a:ext>
            </a:extLst>
          </p:cNvPr>
          <p:cNvCxnSpPr>
            <a:stCxn id="36" idx="1"/>
            <a:endCxn id="89" idx="1"/>
          </p:cNvCxnSpPr>
          <p:nvPr/>
        </p:nvCxnSpPr>
        <p:spPr>
          <a:xfrm rot="10800000" flipH="1" flipV="1">
            <a:off x="685297" y="1971040"/>
            <a:ext cx="146512" cy="1590040"/>
          </a:xfrm>
          <a:prstGeom prst="bentConnector3">
            <a:avLst>
              <a:gd name="adj1" fmla="val -156028"/>
            </a:avLst>
          </a:prstGeom>
          <a:ln w="19050">
            <a:solidFill>
              <a:srgbClr val="7F7F7F"/>
            </a:solidFill>
            <a:prstDash val="sysDash"/>
            <a:headEnd type="oval"/>
            <a:tailEnd type="triangle"/>
          </a:ln>
        </p:spPr>
        <p:style>
          <a:lnRef idx="2">
            <a:schemeClr val="accent1"/>
          </a:lnRef>
          <a:fillRef idx="0">
            <a:schemeClr val="accent1"/>
          </a:fillRef>
          <a:effectRef idx="1">
            <a:schemeClr val="accent1"/>
          </a:effectRef>
          <a:fontRef idx="minor">
            <a:schemeClr val="tx1"/>
          </a:fontRef>
        </p:style>
      </p:cxnSp>
      <p:sp>
        <p:nvSpPr>
          <p:cNvPr id="104" name="機能_o_rec">
            <a:extLst>
              <a:ext uri="{FF2B5EF4-FFF2-40B4-BE49-F238E27FC236}">
                <a16:creationId xmlns:a16="http://schemas.microsoft.com/office/drawing/2014/main" id="{1307030E-09A5-CCA3-ABFC-41C5AEEF09E0}"/>
              </a:ext>
            </a:extLst>
          </p:cNvPr>
          <p:cNvSpPr/>
          <p:nvPr/>
        </p:nvSpPr>
        <p:spPr>
          <a:xfrm>
            <a:off x="831808" y="3881052"/>
            <a:ext cx="2488479" cy="355600"/>
          </a:xfrm>
          <a:prstGeom prst="roundRect">
            <a:avLst>
              <a:gd name="adj" fmla="val 12000"/>
            </a:avLst>
          </a:prstGeom>
          <a:solidFill>
            <a:schemeClr val="bg1"/>
          </a:solidFill>
          <a:ln w="12700">
            <a:solidFill>
              <a:srgbClr val="E8731A"/>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lang="ja-JP" altLang="en-US" sz="1000" dirty="0">
                <a:solidFill>
                  <a:srgbClr val="262626"/>
                </a:solidFill>
                <a:latin typeface="Meiryo UI" panose="020B0604030504040204" pitchFamily="50" charset="-128"/>
                <a:ea typeface="Meiryo UI" panose="020B0604030504040204" pitchFamily="50" charset="-128"/>
              </a:rPr>
              <a:t>注文内容記録</a:t>
            </a:r>
          </a:p>
        </p:txBody>
      </p:sp>
      <p:cxnSp>
        <p:nvCxnSpPr>
          <p:cNvPr id="106" name="コネクタ: カギ線 105">
            <a:extLst>
              <a:ext uri="{FF2B5EF4-FFF2-40B4-BE49-F238E27FC236}">
                <a16:creationId xmlns:a16="http://schemas.microsoft.com/office/drawing/2014/main" id="{60AB2BFC-8799-E19F-BC9C-E3A02308B4D5}"/>
              </a:ext>
            </a:extLst>
          </p:cNvPr>
          <p:cNvCxnSpPr>
            <a:cxnSpLocks/>
            <a:stCxn id="104" idx="3"/>
            <a:endCxn id="44" idx="1"/>
          </p:cNvCxnSpPr>
          <p:nvPr/>
        </p:nvCxnSpPr>
        <p:spPr>
          <a:xfrm flipV="1">
            <a:off x="3320287" y="3302000"/>
            <a:ext cx="1404113" cy="756852"/>
          </a:xfrm>
          <a:prstGeom prst="bentConnector3">
            <a:avLst>
              <a:gd name="adj1" fmla="val 50000"/>
            </a:avLst>
          </a:prstGeom>
          <a:ln w="19050">
            <a:solidFill>
              <a:srgbClr val="7F7F7F"/>
            </a:solidFill>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09" name="直線矢印コネクタ 108">
            <a:extLst>
              <a:ext uri="{FF2B5EF4-FFF2-40B4-BE49-F238E27FC236}">
                <a16:creationId xmlns:a16="http://schemas.microsoft.com/office/drawing/2014/main" id="{374AF553-ED39-23A0-E876-EDD2C50CCFDB}"/>
              </a:ext>
            </a:extLst>
          </p:cNvPr>
          <p:cNvCxnSpPr>
            <a:cxnSpLocks/>
            <a:stCxn id="89" idx="2"/>
            <a:endCxn id="104" idx="0"/>
          </p:cNvCxnSpPr>
          <p:nvPr/>
        </p:nvCxnSpPr>
        <p:spPr>
          <a:xfrm rot="16200000" flipH="1">
            <a:off x="1674841" y="3479845"/>
            <a:ext cx="142172" cy="660241"/>
          </a:xfrm>
          <a:prstGeom prst="bentConnector3">
            <a:avLst>
              <a:gd name="adj1" fmla="val 50000"/>
            </a:avLst>
          </a:prstGeom>
          <a:ln w="19050">
            <a:solidFill>
              <a:srgbClr val="7F7F7F"/>
            </a:solidFill>
            <a:headEnd type="oval"/>
            <a:tailEnd type="triangle"/>
          </a:ln>
        </p:spPr>
        <p:style>
          <a:lnRef idx="2">
            <a:schemeClr val="accent1"/>
          </a:lnRef>
          <a:fillRef idx="0">
            <a:schemeClr val="accent1"/>
          </a:fillRef>
          <a:effectRef idx="1">
            <a:schemeClr val="accent1"/>
          </a:effectRef>
          <a:fontRef idx="minor">
            <a:schemeClr val="tx1"/>
          </a:fontRef>
        </p:style>
      </p:cxnSp>
      <p:cxnSp>
        <p:nvCxnSpPr>
          <p:cNvPr id="110" name="直線矢印コネクタ 109">
            <a:extLst>
              <a:ext uri="{FF2B5EF4-FFF2-40B4-BE49-F238E27FC236}">
                <a16:creationId xmlns:a16="http://schemas.microsoft.com/office/drawing/2014/main" id="{92F3B82A-FB9A-50B1-5683-DAFE50E49D27}"/>
              </a:ext>
            </a:extLst>
          </p:cNvPr>
          <p:cNvCxnSpPr>
            <a:cxnSpLocks/>
            <a:stCxn id="38" idx="2"/>
            <a:endCxn id="104" idx="0"/>
          </p:cNvCxnSpPr>
          <p:nvPr/>
        </p:nvCxnSpPr>
        <p:spPr>
          <a:xfrm rot="5400000">
            <a:off x="2335840" y="3479089"/>
            <a:ext cx="142172" cy="661755"/>
          </a:xfrm>
          <a:prstGeom prst="bentConnector3">
            <a:avLst>
              <a:gd name="adj1" fmla="val 50000"/>
            </a:avLst>
          </a:prstGeom>
          <a:ln w="19050">
            <a:solidFill>
              <a:srgbClr val="7F7F7F"/>
            </a:solidFill>
            <a:headEnd type="oval"/>
            <a:tailEnd type="none"/>
          </a:ln>
        </p:spPr>
        <p:style>
          <a:lnRef idx="2">
            <a:schemeClr val="accent1"/>
          </a:lnRef>
          <a:fillRef idx="0">
            <a:schemeClr val="accent1"/>
          </a:fillRef>
          <a:effectRef idx="1">
            <a:schemeClr val="accent1"/>
          </a:effectRef>
          <a:fontRef idx="minor">
            <a:schemeClr val="tx1"/>
          </a:fontRef>
        </p:style>
      </p:cxnSp>
      <p:sp>
        <p:nvSpPr>
          <p:cNvPr id="111" name="機能_o_rec">
            <a:extLst>
              <a:ext uri="{FF2B5EF4-FFF2-40B4-BE49-F238E27FC236}">
                <a16:creationId xmlns:a16="http://schemas.microsoft.com/office/drawing/2014/main" id="{EBA0E0C7-0C4B-5A84-6C03-07CB965F660E}"/>
              </a:ext>
            </a:extLst>
          </p:cNvPr>
          <p:cNvSpPr/>
          <p:nvPr/>
        </p:nvSpPr>
        <p:spPr>
          <a:xfrm>
            <a:off x="681969" y="4444245"/>
            <a:ext cx="2757528" cy="750053"/>
          </a:xfrm>
          <a:prstGeom prst="roundRect">
            <a:avLst>
              <a:gd name="adj" fmla="val 12000"/>
            </a:avLst>
          </a:prstGeom>
          <a:solidFill>
            <a:srgbClr val="FBE3D3"/>
          </a:solidFill>
          <a:ln w="12700">
            <a:solidFill>
              <a:srgbClr val="E8731A"/>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endParaRPr lang="ja-JP" altLang="en-US" sz="1000" dirty="0">
              <a:solidFill>
                <a:srgbClr val="262626"/>
              </a:solidFill>
              <a:latin typeface="Meiryo UI" panose="020B0604030504040204" pitchFamily="50" charset="-128"/>
              <a:ea typeface="Meiryo UI" panose="020B0604030504040204" pitchFamily="50" charset="-128"/>
            </a:endParaRPr>
          </a:p>
        </p:txBody>
      </p:sp>
      <p:sp>
        <p:nvSpPr>
          <p:cNvPr id="113" name="テキスト ボックス 112">
            <a:extLst>
              <a:ext uri="{FF2B5EF4-FFF2-40B4-BE49-F238E27FC236}">
                <a16:creationId xmlns:a16="http://schemas.microsoft.com/office/drawing/2014/main" id="{2C7C903D-1D8A-E514-42E0-80673879641D}"/>
              </a:ext>
            </a:extLst>
          </p:cNvPr>
          <p:cNvSpPr txBox="1"/>
          <p:nvPr/>
        </p:nvSpPr>
        <p:spPr>
          <a:xfrm>
            <a:off x="1171535" y="4453667"/>
            <a:ext cx="1741251" cy="246221"/>
          </a:xfrm>
          <a:prstGeom prst="rect">
            <a:avLst/>
          </a:prstGeom>
          <a:noFill/>
        </p:spPr>
        <p:txBody>
          <a:bodyPr wrap="square">
            <a:spAutoFit/>
          </a:bodyPr>
          <a:lstStyle/>
          <a:p>
            <a:pPr algn="ctr"/>
            <a:r>
              <a:rPr lang="ja-JP" altLang="en-US" sz="1000" b="1" dirty="0">
                <a:solidFill>
                  <a:srgbClr val="262626"/>
                </a:solidFill>
                <a:latin typeface="Meiryo UI" panose="020B0604030504040204" pitchFamily="50" charset="-128"/>
                <a:ea typeface="Meiryo UI" panose="020B0604030504040204" pitchFamily="50" charset="-128"/>
              </a:rPr>
              <a:t>販売価格管理</a:t>
            </a:r>
          </a:p>
        </p:txBody>
      </p:sp>
      <p:sp>
        <p:nvSpPr>
          <p:cNvPr id="116" name="機能_o_rec">
            <a:extLst>
              <a:ext uri="{FF2B5EF4-FFF2-40B4-BE49-F238E27FC236}">
                <a16:creationId xmlns:a16="http://schemas.microsoft.com/office/drawing/2014/main" id="{C1277C60-FE6F-5B1E-003D-BA36D9A4B84A}"/>
              </a:ext>
            </a:extLst>
          </p:cNvPr>
          <p:cNvSpPr/>
          <p:nvPr/>
        </p:nvSpPr>
        <p:spPr>
          <a:xfrm>
            <a:off x="831808" y="4754878"/>
            <a:ext cx="2488479" cy="355600"/>
          </a:xfrm>
          <a:prstGeom prst="roundRect">
            <a:avLst>
              <a:gd name="adj" fmla="val 12000"/>
            </a:avLst>
          </a:prstGeom>
          <a:solidFill>
            <a:schemeClr val="bg1"/>
          </a:solidFill>
          <a:ln w="12700">
            <a:solidFill>
              <a:srgbClr val="E8731A"/>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lang="ja-JP" altLang="en-US" sz="1000" dirty="0">
                <a:solidFill>
                  <a:srgbClr val="262626"/>
                </a:solidFill>
                <a:latin typeface="Meiryo UI" panose="020B0604030504040204" pitchFamily="50" charset="-128"/>
                <a:ea typeface="Meiryo UI" panose="020B0604030504040204" pitchFamily="50" charset="-128"/>
              </a:rPr>
              <a:t>販売価格マスタ</a:t>
            </a:r>
          </a:p>
        </p:txBody>
      </p:sp>
      <p:sp>
        <p:nvSpPr>
          <p:cNvPr id="118" name="機能_o_rec">
            <a:extLst>
              <a:ext uri="{FF2B5EF4-FFF2-40B4-BE49-F238E27FC236}">
                <a16:creationId xmlns:a16="http://schemas.microsoft.com/office/drawing/2014/main" id="{B7F0D888-A50C-785B-E900-BB324811373D}"/>
              </a:ext>
            </a:extLst>
          </p:cNvPr>
          <p:cNvSpPr/>
          <p:nvPr/>
        </p:nvSpPr>
        <p:spPr>
          <a:xfrm>
            <a:off x="681969" y="5328202"/>
            <a:ext cx="2757528" cy="761341"/>
          </a:xfrm>
          <a:prstGeom prst="roundRect">
            <a:avLst>
              <a:gd name="adj" fmla="val 12000"/>
            </a:avLst>
          </a:prstGeom>
          <a:solidFill>
            <a:srgbClr val="FBE3D3"/>
          </a:solidFill>
          <a:ln w="12700">
            <a:solidFill>
              <a:srgbClr val="E8731A"/>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endParaRPr lang="ja-JP" altLang="en-US" sz="1000" dirty="0">
              <a:solidFill>
                <a:srgbClr val="262626"/>
              </a:solidFill>
              <a:latin typeface="Meiryo UI" panose="020B0604030504040204" pitchFamily="50" charset="-128"/>
              <a:ea typeface="Meiryo UI" panose="020B0604030504040204" pitchFamily="50" charset="-128"/>
            </a:endParaRPr>
          </a:p>
        </p:txBody>
      </p:sp>
      <p:sp>
        <p:nvSpPr>
          <p:cNvPr id="120" name="機能_o_rec">
            <a:extLst>
              <a:ext uri="{FF2B5EF4-FFF2-40B4-BE49-F238E27FC236}">
                <a16:creationId xmlns:a16="http://schemas.microsoft.com/office/drawing/2014/main" id="{FEA7A5CC-6B45-A995-0196-27DF2A152974}"/>
              </a:ext>
            </a:extLst>
          </p:cNvPr>
          <p:cNvSpPr/>
          <p:nvPr/>
        </p:nvSpPr>
        <p:spPr>
          <a:xfrm>
            <a:off x="2155318" y="5619269"/>
            <a:ext cx="1164970" cy="355600"/>
          </a:xfrm>
          <a:prstGeom prst="roundRect">
            <a:avLst>
              <a:gd name="adj" fmla="val 12000"/>
            </a:avLst>
          </a:prstGeom>
          <a:solidFill>
            <a:schemeClr val="bg1"/>
          </a:solidFill>
          <a:ln w="12700">
            <a:solidFill>
              <a:srgbClr val="E8731A"/>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lang="ja-JP" altLang="en-US" sz="1000" dirty="0">
                <a:solidFill>
                  <a:srgbClr val="262626"/>
                </a:solidFill>
                <a:latin typeface="Meiryo UI" panose="020B0604030504040204" pitchFamily="50" charset="-128"/>
                <a:ea typeface="Meiryo UI" panose="020B0604030504040204" pitchFamily="50" charset="-128"/>
              </a:rPr>
              <a:t>注文分析</a:t>
            </a:r>
          </a:p>
        </p:txBody>
      </p:sp>
      <p:sp>
        <p:nvSpPr>
          <p:cNvPr id="121" name="機能_o_rec">
            <a:extLst>
              <a:ext uri="{FF2B5EF4-FFF2-40B4-BE49-F238E27FC236}">
                <a16:creationId xmlns:a16="http://schemas.microsoft.com/office/drawing/2014/main" id="{DC340D2D-F04D-DC32-C527-813DE84085F2}"/>
              </a:ext>
            </a:extLst>
          </p:cNvPr>
          <p:cNvSpPr/>
          <p:nvPr/>
        </p:nvSpPr>
        <p:spPr>
          <a:xfrm>
            <a:off x="831809" y="5619269"/>
            <a:ext cx="1167996" cy="355600"/>
          </a:xfrm>
          <a:prstGeom prst="roundRect">
            <a:avLst>
              <a:gd name="adj" fmla="val 12000"/>
            </a:avLst>
          </a:prstGeom>
          <a:solidFill>
            <a:schemeClr val="bg1"/>
          </a:solidFill>
          <a:ln w="12700">
            <a:solidFill>
              <a:srgbClr val="E8731A"/>
            </a:solidFill>
          </a:ln>
        </p:spPr>
        <p:style>
          <a:lnRef idx="2">
            <a:schemeClr val="accent1">
              <a:shade val="15000"/>
            </a:schemeClr>
          </a:lnRef>
          <a:fillRef idx="1">
            <a:schemeClr val="accent1"/>
          </a:fillRef>
          <a:effectRef idx="0">
            <a:schemeClr val="accent1"/>
          </a:effectRef>
          <a:fontRef idx="minor">
            <a:schemeClr val="lt1"/>
          </a:fontRef>
        </p:style>
        <p:txBody>
          <a:bodyPr wrap="square" lIns="38100" tIns="12700" rIns="38100" bIns="12700" rtlCol="0" anchor="ctr">
            <a:noAutofit/>
          </a:bodyPr>
          <a:lstStyle/>
          <a:p>
            <a:pPr algn="ctr"/>
            <a:r>
              <a:rPr lang="ja-JP" altLang="en-US" sz="1000" dirty="0">
                <a:solidFill>
                  <a:srgbClr val="262626"/>
                </a:solidFill>
                <a:latin typeface="Meiryo UI" panose="020B0604030504040204" pitchFamily="50" charset="-128"/>
                <a:ea typeface="Meiryo UI" panose="020B0604030504040204" pitchFamily="50" charset="-128"/>
              </a:rPr>
              <a:t>未注文自動お知らせ</a:t>
            </a:r>
          </a:p>
        </p:txBody>
      </p:sp>
      <p:sp>
        <p:nvSpPr>
          <p:cNvPr id="122" name="テキスト ボックス 121">
            <a:extLst>
              <a:ext uri="{FF2B5EF4-FFF2-40B4-BE49-F238E27FC236}">
                <a16:creationId xmlns:a16="http://schemas.microsoft.com/office/drawing/2014/main" id="{15CEB346-69DB-F0D1-E85C-6292A366D9A1}"/>
              </a:ext>
            </a:extLst>
          </p:cNvPr>
          <p:cNvSpPr txBox="1"/>
          <p:nvPr/>
        </p:nvSpPr>
        <p:spPr>
          <a:xfrm>
            <a:off x="1171535" y="5337624"/>
            <a:ext cx="1741251" cy="246221"/>
          </a:xfrm>
          <a:prstGeom prst="rect">
            <a:avLst/>
          </a:prstGeom>
          <a:noFill/>
        </p:spPr>
        <p:txBody>
          <a:bodyPr wrap="square">
            <a:spAutoFit/>
          </a:bodyPr>
          <a:lstStyle/>
          <a:p>
            <a:pPr algn="ctr"/>
            <a:r>
              <a:rPr lang="ja-JP" altLang="en-US" sz="1000" b="1" dirty="0">
                <a:solidFill>
                  <a:srgbClr val="262626"/>
                </a:solidFill>
                <a:latin typeface="Meiryo UI" panose="020B0604030504040204" pitchFamily="50" charset="-128"/>
                <a:ea typeface="Meiryo UI" panose="020B0604030504040204" pitchFamily="50" charset="-128"/>
              </a:rPr>
              <a:t>その他</a:t>
            </a:r>
          </a:p>
        </p:txBody>
      </p:sp>
      <p:sp>
        <p:nvSpPr>
          <p:cNvPr id="125" name="四角形: 角を丸くする 124">
            <a:extLst>
              <a:ext uri="{FF2B5EF4-FFF2-40B4-BE49-F238E27FC236}">
                <a16:creationId xmlns:a16="http://schemas.microsoft.com/office/drawing/2014/main" id="{CE9B60B0-4A1B-FDF2-99BD-EFF9D8AAAC3E}"/>
              </a:ext>
            </a:extLst>
          </p:cNvPr>
          <p:cNvSpPr/>
          <p:nvPr/>
        </p:nvSpPr>
        <p:spPr>
          <a:xfrm>
            <a:off x="7518400" y="864756"/>
            <a:ext cx="4342295" cy="346363"/>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6" name="正方形/長方形 125">
            <a:extLst>
              <a:ext uri="{FF2B5EF4-FFF2-40B4-BE49-F238E27FC236}">
                <a16:creationId xmlns:a16="http://schemas.microsoft.com/office/drawing/2014/main" id="{A9738300-3AB8-DFFF-EA4A-8DEA2CAF9010}"/>
              </a:ext>
            </a:extLst>
          </p:cNvPr>
          <p:cNvSpPr/>
          <p:nvPr/>
        </p:nvSpPr>
        <p:spPr>
          <a:xfrm>
            <a:off x="7646396" y="913699"/>
            <a:ext cx="431800" cy="228600"/>
          </a:xfrm>
          <a:prstGeom prst="rect">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38100" tIns="12700" rIns="38100" bIns="12700" rtlCol="0" anchor="ctr"/>
          <a:lstStyle/>
          <a:p>
            <a:r>
              <a:rPr kumimoji="1" lang="ja-JP" altLang="en-US" sz="900" dirty="0">
                <a:solidFill>
                  <a:srgbClr val="595959"/>
                </a:solidFill>
                <a:latin typeface="Meiryo UI" panose="020B0604030504040204" pitchFamily="50" charset="-128"/>
                <a:ea typeface="Meiryo UI" panose="020B0604030504040204" pitchFamily="50" charset="-128"/>
              </a:rPr>
              <a:t>凡例：</a:t>
            </a:r>
          </a:p>
        </p:txBody>
      </p:sp>
      <p:sp>
        <p:nvSpPr>
          <p:cNvPr id="127" name="四角形: 角を丸くする 126">
            <a:extLst>
              <a:ext uri="{FF2B5EF4-FFF2-40B4-BE49-F238E27FC236}">
                <a16:creationId xmlns:a16="http://schemas.microsoft.com/office/drawing/2014/main" id="{01AF5557-40EB-29FE-3B1A-C4CF2EBC2166}"/>
              </a:ext>
            </a:extLst>
          </p:cNvPr>
          <p:cNvSpPr/>
          <p:nvPr/>
        </p:nvSpPr>
        <p:spPr>
          <a:xfrm>
            <a:off x="8232138" y="951799"/>
            <a:ext cx="330200" cy="165100"/>
          </a:xfrm>
          <a:prstGeom prst="roundRect">
            <a:avLst>
              <a:gd name="adj" fmla="val 12000"/>
            </a:avLst>
          </a:prstGeom>
          <a:solidFill>
            <a:srgbClr val="FFFFFF"/>
          </a:solidFill>
          <a:ln w="12700">
            <a:solidFill>
              <a:srgbClr val="BFBFB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8" name="正方形/長方形 127">
            <a:extLst>
              <a:ext uri="{FF2B5EF4-FFF2-40B4-BE49-F238E27FC236}">
                <a16:creationId xmlns:a16="http://schemas.microsoft.com/office/drawing/2014/main" id="{83271382-1B33-0A57-39B0-80AAF7E4E554}"/>
              </a:ext>
            </a:extLst>
          </p:cNvPr>
          <p:cNvSpPr/>
          <p:nvPr/>
        </p:nvSpPr>
        <p:spPr>
          <a:xfrm>
            <a:off x="8587738" y="913699"/>
            <a:ext cx="952500" cy="228600"/>
          </a:xfrm>
          <a:prstGeom prst="rect">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38100" tIns="12700" rIns="38100" bIns="12700" rtlCol="0" anchor="ctr"/>
          <a:lstStyle/>
          <a:p>
            <a:r>
              <a:rPr kumimoji="1" lang="zh-TW" altLang="en-US" sz="900" dirty="0">
                <a:solidFill>
                  <a:srgbClr val="595959"/>
                </a:solidFill>
                <a:latin typeface="Meiryo UI" panose="020B0604030504040204" pitchFamily="50" charset="-128"/>
                <a:ea typeface="Meiryo UI" panose="020B0604030504040204" pitchFamily="50" charset="-128"/>
              </a:rPr>
              <a:t>機能（管理）</a:t>
            </a:r>
            <a:endParaRPr kumimoji="1" lang="ja-JP" altLang="en-US" sz="900" dirty="0">
              <a:solidFill>
                <a:srgbClr val="595959"/>
              </a:solidFill>
              <a:latin typeface="Meiryo UI" panose="020B0604030504040204" pitchFamily="50" charset="-128"/>
              <a:ea typeface="Meiryo UI" panose="020B0604030504040204" pitchFamily="50" charset="-128"/>
            </a:endParaRPr>
          </a:p>
        </p:txBody>
      </p:sp>
      <p:cxnSp>
        <p:nvCxnSpPr>
          <p:cNvPr id="129" name="直線コネクタ 128">
            <a:extLst>
              <a:ext uri="{FF2B5EF4-FFF2-40B4-BE49-F238E27FC236}">
                <a16:creationId xmlns:a16="http://schemas.microsoft.com/office/drawing/2014/main" id="{F4DF00AC-B085-44E4-3DD8-74CD03071738}"/>
              </a:ext>
            </a:extLst>
          </p:cNvPr>
          <p:cNvCxnSpPr/>
          <p:nvPr/>
        </p:nvCxnSpPr>
        <p:spPr>
          <a:xfrm>
            <a:off x="9718458" y="1027999"/>
            <a:ext cx="248085" cy="0"/>
          </a:xfrm>
          <a:prstGeom prst="line">
            <a:avLst/>
          </a:prstGeom>
          <a:ln w="19050">
            <a:solidFill>
              <a:srgbClr val="7F7F7F"/>
            </a:solidFill>
            <a:prstDash val="sysDash"/>
            <a:tailEnd type="triangle"/>
          </a:ln>
        </p:spPr>
        <p:style>
          <a:lnRef idx="2">
            <a:schemeClr val="accent1"/>
          </a:lnRef>
          <a:fillRef idx="0">
            <a:schemeClr val="accent1"/>
          </a:fillRef>
          <a:effectRef idx="1">
            <a:schemeClr val="accent1"/>
          </a:effectRef>
          <a:fontRef idx="minor">
            <a:schemeClr val="tx1"/>
          </a:fontRef>
        </p:style>
      </p:cxnSp>
      <p:sp>
        <p:nvSpPr>
          <p:cNvPr id="130" name="正方形/長方形 129">
            <a:extLst>
              <a:ext uri="{FF2B5EF4-FFF2-40B4-BE49-F238E27FC236}">
                <a16:creationId xmlns:a16="http://schemas.microsoft.com/office/drawing/2014/main" id="{348B3386-5A28-CBBA-E862-475BBCC62F6B}"/>
              </a:ext>
            </a:extLst>
          </p:cNvPr>
          <p:cNvSpPr/>
          <p:nvPr/>
        </p:nvSpPr>
        <p:spPr>
          <a:xfrm>
            <a:off x="10033000" y="913699"/>
            <a:ext cx="711200" cy="228600"/>
          </a:xfrm>
          <a:prstGeom prst="rect">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38100" tIns="12700" rIns="38100" bIns="12700" rtlCol="0" anchor="ctr"/>
          <a:lstStyle/>
          <a:p>
            <a:r>
              <a:rPr kumimoji="1" lang="ja-JP" altLang="en-US" sz="900">
                <a:solidFill>
                  <a:srgbClr val="595959"/>
                </a:solidFill>
                <a:latin typeface="Meiryo UI" panose="020B0604030504040204" pitchFamily="50" charset="-128"/>
                <a:ea typeface="Meiryo UI" panose="020B0604030504040204" pitchFamily="50" charset="-128"/>
              </a:rPr>
              <a:t>手動連携</a:t>
            </a:r>
          </a:p>
        </p:txBody>
      </p:sp>
      <p:cxnSp>
        <p:nvCxnSpPr>
          <p:cNvPr id="131" name="直線コネクタ 130">
            <a:extLst>
              <a:ext uri="{FF2B5EF4-FFF2-40B4-BE49-F238E27FC236}">
                <a16:creationId xmlns:a16="http://schemas.microsoft.com/office/drawing/2014/main" id="{334C6D0A-67EB-5881-24D2-114CDAB6B9F8}"/>
              </a:ext>
            </a:extLst>
          </p:cNvPr>
          <p:cNvCxnSpPr/>
          <p:nvPr/>
        </p:nvCxnSpPr>
        <p:spPr>
          <a:xfrm>
            <a:off x="10785258" y="1027999"/>
            <a:ext cx="248085" cy="0"/>
          </a:xfrm>
          <a:prstGeom prst="line">
            <a:avLst/>
          </a:prstGeom>
          <a:ln w="19050">
            <a:solidFill>
              <a:srgbClr val="7F7F7F"/>
            </a:solidFill>
            <a:tailEnd type="triangle"/>
          </a:ln>
        </p:spPr>
        <p:style>
          <a:lnRef idx="2">
            <a:schemeClr val="accent1"/>
          </a:lnRef>
          <a:fillRef idx="0">
            <a:schemeClr val="accent1"/>
          </a:fillRef>
          <a:effectRef idx="1">
            <a:schemeClr val="accent1"/>
          </a:effectRef>
          <a:fontRef idx="minor">
            <a:schemeClr val="tx1"/>
          </a:fontRef>
        </p:style>
      </p:cxnSp>
      <p:sp>
        <p:nvSpPr>
          <p:cNvPr id="132" name="正方形/長方形 131">
            <a:extLst>
              <a:ext uri="{FF2B5EF4-FFF2-40B4-BE49-F238E27FC236}">
                <a16:creationId xmlns:a16="http://schemas.microsoft.com/office/drawing/2014/main" id="{06A8254E-3F7B-2A5A-DF25-3442DBABB26C}"/>
              </a:ext>
            </a:extLst>
          </p:cNvPr>
          <p:cNvSpPr/>
          <p:nvPr/>
        </p:nvSpPr>
        <p:spPr>
          <a:xfrm>
            <a:off x="11099800" y="913699"/>
            <a:ext cx="711200" cy="228600"/>
          </a:xfrm>
          <a:prstGeom prst="rect">
            <a:avLst/>
          </a:prstGeom>
          <a:noFill/>
          <a:ln w="1905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38100" tIns="12700" rIns="38100" bIns="12700" rtlCol="0" anchor="ctr"/>
          <a:lstStyle/>
          <a:p>
            <a:r>
              <a:rPr kumimoji="1" lang="ja-JP" altLang="en-US" sz="900">
                <a:solidFill>
                  <a:srgbClr val="595959"/>
                </a:solidFill>
                <a:latin typeface="Meiryo UI" panose="020B0604030504040204" pitchFamily="50" charset="-128"/>
                <a:ea typeface="Meiryo UI" panose="020B0604030504040204" pitchFamily="50" charset="-128"/>
              </a:rPr>
              <a:t>自動連携</a:t>
            </a:r>
          </a:p>
        </p:txBody>
      </p:sp>
    </p:spTree>
    <p:extLst>
      <p:ext uri="{BB962C8B-B14F-4D97-AF65-F5344CB8AC3E}">
        <p14:creationId xmlns:p14="http://schemas.microsoft.com/office/powerpoint/2010/main" val="2832114290"/>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315</TotalTime>
  <Words>617</Words>
  <Application>Microsoft Office PowerPoint</Application>
  <PresentationFormat>ワイド画面</PresentationFormat>
  <Paragraphs>143</Paragraphs>
  <Slides>3</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3</vt:i4>
      </vt:variant>
    </vt:vector>
  </HeadingPairs>
  <TitlesOfParts>
    <vt:vector size="8" baseType="lpstr">
      <vt:lpstr>Meiryo UI</vt:lpstr>
      <vt:lpstr>游ゴシック</vt:lpstr>
      <vt:lpstr>游ゴシック Light</vt:lpstr>
      <vt:lpstr>Arial</vt:lpstr>
      <vt:lpstr>Office テーマ</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ジシューー</dc:creator>
  <cp:lastModifiedBy>ジシューー</cp:lastModifiedBy>
  <cp:revision>76</cp:revision>
  <dcterms:created xsi:type="dcterms:W3CDTF">2026-11-03T04:52:06Z</dcterms:created>
  <dcterms:modified xsi:type="dcterms:W3CDTF">2026-11-03T14:38:57Z</dcterms:modified>
</cp:coreProperties>
</file>